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339" r:id="rId2"/>
    <p:sldId id="258" r:id="rId3"/>
    <p:sldId id="371" r:id="rId4"/>
    <p:sldId id="370" r:id="rId5"/>
    <p:sldId id="338" r:id="rId6"/>
    <p:sldId id="348" r:id="rId7"/>
    <p:sldId id="349" r:id="rId8"/>
    <p:sldId id="259" r:id="rId9"/>
    <p:sldId id="377" r:id="rId10"/>
    <p:sldId id="373" r:id="rId11"/>
    <p:sldId id="297" r:id="rId12"/>
    <p:sldId id="378" r:id="rId13"/>
    <p:sldId id="375" r:id="rId14"/>
    <p:sldId id="298" r:id="rId15"/>
    <p:sldId id="351" r:id="rId16"/>
    <p:sldId id="376" r:id="rId17"/>
    <p:sldId id="272" r:id="rId18"/>
    <p:sldId id="372" r:id="rId19"/>
    <p:sldId id="354" r:id="rId20"/>
    <p:sldId id="355" r:id="rId21"/>
    <p:sldId id="356" r:id="rId22"/>
    <p:sldId id="357" r:id="rId23"/>
    <p:sldId id="358" r:id="rId24"/>
    <p:sldId id="359" r:id="rId25"/>
    <p:sldId id="382" r:id="rId26"/>
    <p:sldId id="379" r:id="rId27"/>
    <p:sldId id="380" r:id="rId28"/>
    <p:sldId id="381" r:id="rId29"/>
    <p:sldId id="360" r:id="rId30"/>
    <p:sldId id="361" r:id="rId31"/>
    <p:sldId id="362" r:id="rId32"/>
    <p:sldId id="363" r:id="rId33"/>
    <p:sldId id="367" r:id="rId34"/>
    <p:sldId id="368" r:id="rId35"/>
    <p:sldId id="369" r:id="rId36"/>
    <p:sldId id="383" r:id="rId37"/>
    <p:sldId id="374" r:id="rId38"/>
  </p:sldIdLst>
  <p:sldSz cx="12192000" cy="6858000"/>
  <p:notesSz cx="6858000" cy="9144000"/>
  <p:embeddedFontLs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Mont SemiBold Italic" panose="00000800000000000000" pitchFamily="2" charset="0"/>
      <p:bold r:id="rId44"/>
    </p:embeddedFont>
    <p:embeddedFont>
      <p:font typeface="Montserrat ExtraBold" panose="00000900000000000000" pitchFamily="2" charset="-52"/>
      <p:bold r:id="rId45"/>
      <p:italic r:id="rId46"/>
      <p:boldItalic r:id="rId47"/>
    </p:embeddedFont>
    <p:embeddedFont>
      <p:font typeface="Mont Regular" panose="00000700000000000000" pitchFamily="2" charset="0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Roboto Medium" panose="02000000000000000000" pitchFamily="2" charset="0"/>
      <p:regular r:id="rId53"/>
      <p:bold r:id="rId54"/>
      <p:italic r:id="rId55"/>
      <p:boldItalic r:id="rId56"/>
    </p:embeddedFont>
    <p:embeddedFont>
      <p:font typeface="Raleway" pitchFamily="2" charset="-52"/>
      <p:regular r:id="rId57"/>
      <p:bold r:id="rId58"/>
      <p:italic r:id="rId59"/>
      <p:boldItalic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  <p:embeddedFont>
      <p:font typeface="Cambria" panose="02040503050406030204" pitchFamily="18" charset="0"/>
      <p:regular r:id="rId65"/>
      <p:bold r:id="rId66"/>
      <p:italic r:id="rId67"/>
      <p:boldItalic r:id="rId68"/>
    </p:embeddedFont>
    <p:embeddedFont>
      <p:font typeface="Montserrat Medium" panose="00000600000000000000" pitchFamily="2" charset="-52"/>
      <p:regular r:id="rId69"/>
      <p:italic r:id="rId70"/>
    </p:embeddedFont>
    <p:embeddedFont>
      <p:font typeface="Montserrat" panose="00000500000000000000" pitchFamily="2" charset="-52"/>
      <p:regular r:id="rId71"/>
      <p:bold r:id="rId72"/>
      <p:italic r:id="rId73"/>
      <p:boldItalic r:id="rId74"/>
    </p:embeddedFont>
    <p:embeddedFont>
      <p:font typeface="Roboto Condensed" panose="02000000000000000000" pitchFamily="2" charset="0"/>
      <p:regular r:id="rId75"/>
      <p:bold r:id="rId76"/>
      <p:italic r:id="rId77"/>
      <p:boldItalic r:id="rId78"/>
    </p:embeddedFont>
    <p:embeddedFont>
      <p:font typeface="Montserrat SemiBold" panose="00000700000000000000" pitchFamily="2" charset="-52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7" autoAdjust="0"/>
    <p:restoredTop sz="94694"/>
  </p:normalViewPr>
  <p:slideViewPr>
    <p:cSldViewPr snapToGrid="0">
      <p:cViewPr>
        <p:scale>
          <a:sx n="75" d="100"/>
          <a:sy n="75" d="100"/>
        </p:scale>
        <p:origin x="1362" y="750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74" Type="http://schemas.openxmlformats.org/officeDocument/2006/relationships/font" Target="fonts/font35.fntdata"/><Relationship Id="rId79" Type="http://schemas.openxmlformats.org/officeDocument/2006/relationships/font" Target="fonts/font40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font" Target="fonts/font38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80" Type="http://schemas.openxmlformats.org/officeDocument/2006/relationships/font" Target="fonts/font41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font" Target="fonts/font3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78" Type="http://schemas.openxmlformats.org/officeDocument/2006/relationships/font" Target="fonts/font39.fntdata"/><Relationship Id="rId81" Type="http://schemas.openxmlformats.org/officeDocument/2006/relationships/font" Target="fonts/font42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openxmlformats.org/officeDocument/2006/relationships/font" Target="fonts/font37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66" Type="http://schemas.openxmlformats.org/officeDocument/2006/relationships/font" Target="fonts/font27.fntdata"/><Relationship Id="rId61" Type="http://schemas.openxmlformats.org/officeDocument/2006/relationships/font" Target="fonts/font22.fntdata"/><Relationship Id="rId82" Type="http://schemas.openxmlformats.org/officeDocument/2006/relationships/font" Target="fonts/font4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148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03C7303-C31E-3D15-BEFF-A40DE1B20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B71B43AB-B142-6AC8-D278-EA617A58A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07E6F2C-1725-BD12-0C85-DCEBF8AFC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8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410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667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643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8825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5058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1758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9286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563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Типовые задачи компьютерного зрения могут быть разделены на несколько уровней.</a:t>
            </a:r>
            <a:endParaRPr/>
          </a:p>
          <a:p>
            <a:pPr>
              <a:defRPr/>
            </a:pPr>
            <a:r>
              <a:rPr lang="ru-RU"/>
              <a:t>Наиболее низкий из уровней включает в себе вопросы выделения примитивов на изображении - примитивных признаков или,</a:t>
            </a:r>
            <a:endParaRPr/>
          </a:p>
          <a:p>
            <a:pPr>
              <a:defRPr/>
            </a:pPr>
            <a:r>
              <a:rPr lang="ru-RU"/>
              <a:t>например, методов обработки изображений, которые могут быть знакомы вам по курсу "Цифровая обработка изображений".</a:t>
            </a:r>
            <a:endParaRPr/>
          </a:p>
          <a:p>
            <a:pPr>
              <a:defRPr/>
            </a:pPr>
            <a:r>
              <a:rPr lang="ru-RU"/>
              <a:t>В данном случае, как правило, эти методы направлены на выделение таких признаков или такой обработки изображений, которые будут релевантны некоторому набору изображение соответствующих некоторой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74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при помощи признаков низкого уровня удается составить формальное описание изображения в рамках задачи,</a:t>
            </a:r>
            <a:endParaRPr/>
          </a:p>
          <a:p>
            <a:pPr>
              <a:defRPr/>
            </a:pPr>
            <a:r>
              <a:rPr lang="ru-RU"/>
              <a:t>то на основании признаков можно строить алгоритмы принятия решений. </a:t>
            </a:r>
            <a:endParaRPr/>
          </a:p>
          <a:p>
            <a:pPr>
              <a:defRPr/>
            </a:pPr>
            <a:r>
              <a:rPr lang="ru-RU"/>
              <a:t>Как правило, такие алгоритмы соответствуют классически методом компьютерного зрения.</a:t>
            </a:r>
            <a:endParaRPr/>
          </a:p>
          <a:p>
            <a:pPr>
              <a:defRPr/>
            </a:pPr>
            <a:r>
              <a:rPr lang="ru-RU"/>
              <a:t>Задачи, которые могут быть решены таким способом, можно отнести к среднему уровню задач компьютерного зрения.</a:t>
            </a:r>
            <a:endParaRPr/>
          </a:p>
          <a:p>
            <a:pPr>
              <a:defRPr/>
            </a:pPr>
            <a:r>
              <a:rPr lang="ru-RU"/>
              <a:t>Примерами среднего уровня являются, например, поиск соответствия изображения некоторому шаблону, </a:t>
            </a:r>
            <a:endParaRPr/>
          </a:p>
          <a:p>
            <a:pPr>
              <a:defRPr/>
            </a:pPr>
            <a:r>
              <a:rPr lang="ru-RU"/>
              <a:t>или выделение на изображении некоторых объектов соответствующих какому-либо формальному описанию.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817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  <a:endParaRPr/>
          </a:p>
          <a:p>
            <a:pPr>
              <a:defRPr/>
            </a:pPr>
            <a:r>
              <a:rPr lang="ru-RU"/>
              <a:t>Поэтому часто речь идет о так называемом высоком уровне.</a:t>
            </a:r>
            <a:endParaRPr/>
          </a:p>
          <a:p>
            <a:pPr>
              <a:defRPr/>
            </a:pPr>
            <a:r>
              <a:rPr lang="ru-RU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  <a:endParaRPr/>
          </a:p>
          <a:p>
            <a:pPr>
              <a:defRPr/>
            </a:pPr>
            <a:r>
              <a:rPr lang="ru-RU"/>
              <a:t>Либо представляется достаточно сложным и трудоемким.</a:t>
            </a:r>
            <a:endParaRPr/>
          </a:p>
          <a:p>
            <a:pPr>
              <a:defRPr/>
            </a:pPr>
            <a:r>
              <a:rPr lang="ru-RU"/>
              <a:t>Например, поиска выделения лиц на изображение. </a:t>
            </a:r>
            <a:endParaRPr/>
          </a:p>
          <a:p>
            <a:pPr>
              <a:defRPr/>
            </a:pPr>
            <a:r>
              <a:rPr lang="ru-RU"/>
              <a:t>Лица могут быть повернуты в профиль и анфас, могут иметь различные объекты, </a:t>
            </a:r>
            <a:endParaRPr/>
          </a:p>
          <a:p>
            <a:pPr>
              <a:defRPr/>
            </a:pPr>
            <a:r>
              <a:rPr lang="ru-RU"/>
              <a:t>например, очки, челка или другие </a:t>
            </a:r>
            <a:endParaRPr/>
          </a:p>
          <a:p>
            <a:pPr>
              <a:defRPr/>
            </a:pPr>
            <a:r>
              <a:rPr lang="ru-RU"/>
              <a:t>и описание всех возможных случаев будет достаточно трудоемкой и сложной задачей.</a:t>
            </a:r>
            <a:endParaRPr/>
          </a:p>
          <a:p>
            <a:pPr>
              <a:defRPr/>
            </a:pPr>
            <a:r>
              <a:rPr lang="ru-RU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  <a:endParaRPr/>
          </a:p>
          <a:p>
            <a:pPr>
              <a:defRPr/>
            </a:pPr>
            <a:r>
              <a:rPr lang="ru-RU"/>
              <a:t>Такие методы соответствуют высокому уровню. </a:t>
            </a:r>
            <a:endParaRPr/>
          </a:p>
          <a:p>
            <a:pPr>
              <a:defRPr/>
            </a:pPr>
            <a:r>
              <a:rPr lang="ru-RU"/>
              <a:t>Чаще всего, если не будет оговорено иного, в данном курсе курсе мы будем говорить о методах высокого уровня.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77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47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595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62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42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715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8720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14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Два объекта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449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hyperlink" Target="https://trends.rbc.ru/trends/industry/cmrm/60740ae09a7947fd64bbed5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hyperlink" Target="https://habr.com/ru/companies/serverspace/articles/776954/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3.jp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.png"/><Relationship Id="rId12" Type="http://schemas.openxmlformats.org/officeDocument/2006/relationships/customXml" Target="../ink/ink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8.bin"/><Relationship Id="rId10" Type="http://schemas.openxmlformats.org/officeDocument/2006/relationships/customXml" Target="../ink/ink2.xml"/><Relationship Id="rId4" Type="http://schemas.openxmlformats.org/officeDocument/2006/relationships/image" Target="../media/image24.png"/><Relationship Id="rId9" Type="http://schemas.openxmlformats.org/officeDocument/2006/relationships/image" Target="../media/image4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7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jpeg"/><Relationship Id="rId11" Type="http://schemas.openxmlformats.org/officeDocument/2006/relationships/hyperlink" Target="https://stocksnap.io/search/eye" TargetMode="External"/><Relationship Id="rId5" Type="http://schemas.openxmlformats.org/officeDocument/2006/relationships/image" Target="../media/image30.jpeg"/><Relationship Id="rId15" Type="http://schemas.openxmlformats.org/officeDocument/2006/relationships/image" Target="../media/image39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3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cocodataset.org/#explore?id=5016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sultant.ru/document/cons_doc_LAW_335184/1f32224a00901db9cf44793e9a5e35567a4212c7/" TargetMode="Externa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4" Type="http://schemas.openxmlformats.org/officeDocument/2006/relationships/hyperlink" Target="http://www.kremlin.ru/acts/bank/4473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5.png"/><Relationship Id="rId10" Type="http://schemas.openxmlformats.org/officeDocument/2006/relationships/image" Target="../media/image9.e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Компьютерное зрение в </a:t>
            </a:r>
            <a:r>
              <a:rPr lang="en-US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Industry applications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/>
          </p:nvPr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2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92" y="1816099"/>
            <a:ext cx="4512283" cy="4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1016001" y="1694025"/>
            <a:ext cx="10998200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ИИ В индустрии сегодня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/>
          </p:nvPr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569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ПОЧЕМУ ИИ ПРОРЫВ?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2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Google Shape;521;g25c4f71538a_0_934"/>
          <p:cNvSpPr txBox="1"/>
          <p:nvPr/>
        </p:nvSpPr>
        <p:spPr>
          <a:xfrm>
            <a:off x="260242" y="4286535"/>
            <a:ext cx="2874375" cy="15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Объем данных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созданных, собранных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потребленных во всем мире с 2010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 2024 год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" name="Google Shape;523;g25c4f71538a_0_934" descr="Объем данных, созданных, собранных и потребленных во всем мире с 2010 по 2024 год (в зеттабайтах)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616" y="1650347"/>
            <a:ext cx="3532886" cy="2396101"/>
          </a:xfrm>
          <a:prstGeom prst="roundRect">
            <a:avLst>
              <a:gd name="adj" fmla="val 6454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490" name="Picture 2" descr="Вычислительные кластеры HPC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58" y="1650347"/>
            <a:ext cx="3607377" cy="42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21;g25c4f71538a_0_934"/>
          <p:cNvSpPr txBox="1"/>
          <p:nvPr/>
        </p:nvSpPr>
        <p:spPr>
          <a:xfrm>
            <a:off x="4206158" y="5656334"/>
            <a:ext cx="3465177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Хранение и вычисления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492" name="Picture 4" descr="What Is a Transformer Model? | NVIDIA Blog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91" y="2137248"/>
            <a:ext cx="4565650" cy="27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21;g25c4f71538a_0_934"/>
          <p:cNvSpPr txBox="1"/>
          <p:nvPr/>
        </p:nvSpPr>
        <p:spPr>
          <a:xfrm>
            <a:off x="7671335" y="5211187"/>
            <a:ext cx="4119611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Новые методы решения задач 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61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470158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Состояние отрасли </a:t>
            </a:r>
            <a:endParaRPr lang="ru-RU" sz="2000" b="1" i="0" u="none" strike="noStrike" cap="none" dirty="0" smtClean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Исследования начали приносить результаты, которые стало возможным применять на практике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Первое </a:t>
            </a: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направление: компьютерное зрение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Второе направление: обработка естественного </a:t>
            </a:r>
            <a:r>
              <a:rPr lang="ru-RU" sz="2000" b="0" i="0" u="none" strike="noStrike" cap="none" dirty="0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языка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Сегодня ИИ используется в химии, синтезе новых материалов, исследованиях как таковых и </a:t>
            </a:r>
            <a:r>
              <a:rPr lang="ru-RU" sz="2000" dirty="0" err="1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тд</a:t>
            </a:r>
            <a:endParaRPr lang="ru-RU" sz="20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lvl="1" indent="-3556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дополнительные </a:t>
            </a:r>
            <a:r>
              <a:rPr lang="ru-RU" sz="2000" dirty="0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профессии, например</a:t>
            </a:r>
            <a:r>
              <a:rPr lang="en-US" sz="2000" dirty="0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2000" dirty="0" err="1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промпт</a:t>
            </a:r>
            <a:r>
              <a:rPr lang="ru-RU" sz="2000" dirty="0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 инженер, </a:t>
            </a:r>
            <a:r>
              <a:rPr lang="en-US" sz="2000" dirty="0" err="1" smtClean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MLOps</a:t>
            </a:r>
            <a:endParaRPr lang="ru-RU" sz="20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lvl="1" indent="-3556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ea typeface="Roboto"/>
                <a:cs typeface="Roboto"/>
                <a:sym typeface="Roboto"/>
              </a:rPr>
              <a:t>Востребованы инженеры искусственного интеллекта, создающие продукты на основе технологий искусственного интеллекта</a:t>
            </a:r>
          </a:p>
          <a:p>
            <a:pPr marL="914400" lvl="1" indent="-3556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ea typeface="Roboto"/>
                <a:cs typeface="Roboto"/>
                <a:sym typeface="Roboto"/>
              </a:rPr>
              <a:t>Востребованы руководители проектов и продуктов искусственного интеллекта 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3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  <a:hlinkClick r:id="rId7"/>
              </a:rPr>
              <a:t>https://habr.com/ru/companies/serverspace/articles/776954/</a:t>
            </a:r>
            <a:r>
              <a:rPr lang="ru-RU" dirty="0">
                <a:latin typeface="+mj-lt"/>
              </a:rPr>
              <a:t> - </a:t>
            </a:r>
            <a:r>
              <a:rPr lang="ru-RU" b="0" i="0" dirty="0">
                <a:effectLst/>
                <a:latin typeface="+mj-lt"/>
              </a:rPr>
              <a:t>Возможности Искусственного Интеллекта в 2023 году. Эндрю </a:t>
            </a:r>
            <a:r>
              <a:rPr lang="ru-RU" b="0" i="0" dirty="0" err="1">
                <a:effectLst/>
                <a:latin typeface="+mj-lt"/>
              </a:rPr>
              <a:t>Ын</a:t>
            </a:r>
            <a:endParaRPr lang="ru-RU" b="0" i="0" dirty="0">
              <a:effectLst/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6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37CEA1F-B297-C702-2FA6-D10091D9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1BB3F3B-2E83-366D-0FDC-E172C464336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CB2643C-ABAD-06DE-08D3-8740F73163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CB2643C-ABAD-06DE-08D3-8740F73163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9780CFB-7CA4-07E8-DAE9-8CF1C2F3ADF1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F832A3D-EE0D-AD14-89E1-F281D384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8B8C9B-AAFC-89C2-8AAA-98F046D588D0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8" y="871701"/>
            <a:ext cx="10620483" cy="588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F5489B-0945-766B-8AD8-548BBBE602D3}"/>
              </a:ext>
            </a:extLst>
          </p:cNvPr>
          <p:cNvSpPr txBox="1"/>
          <p:nvPr/>
        </p:nvSpPr>
        <p:spPr>
          <a:xfrm>
            <a:off x="314909" y="6388559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IrinaGoloshchapova</a:t>
            </a:r>
            <a:r>
              <a:rPr lang="ru-RU" dirty="0"/>
              <a:t>/</a:t>
            </a:r>
            <a:r>
              <a:rPr lang="ru-RU" dirty="0" err="1"/>
              <a:t>ml_system_design_doc_ru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B6BD14-DF12-2701-A6E6-3ED2BB3DE0CF}"/>
              </a:ext>
            </a:extLst>
          </p:cNvPr>
          <p:cNvSpPr/>
          <p:nvPr/>
        </p:nvSpPr>
        <p:spPr>
          <a:xfrm>
            <a:off x="9513252" y="5003564"/>
            <a:ext cx="5181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Решаем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Делаем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Смотрим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дорабатываем</a:t>
            </a:r>
            <a:endParaRPr lang="ru-RU" sz="2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8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61794" y="256958"/>
            <a:ext cx="9169421" cy="41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sz="3200" dirty="0">
                <a:solidFill>
                  <a:srgbClr val="00619F"/>
                </a:solidFill>
                <a:sym typeface="Roboto Medium"/>
              </a:rPr>
              <a:t>ПРОФЕССИИ ИИ. СТАНДАРТ ИТМО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7" y="835188"/>
            <a:ext cx="7536939" cy="4506266"/>
          </a:xfrm>
          <a:prstGeom prst="rect">
            <a:avLst/>
          </a:prstGeom>
        </p:spPr>
      </p:pic>
      <p:pic>
        <p:nvPicPr>
          <p:cNvPr id="32" name="Объект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960" y="4825833"/>
            <a:ext cx="1583055" cy="158305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23316" y="5513501"/>
            <a:ext cx="9347943" cy="108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Ключевые, </a:t>
            </a:r>
            <a:r>
              <a:rPr lang="ru-RU" sz="20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надпрофессиональные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и общепрофессиональные компетенции выбираются из стандарта университета </a:t>
            </a: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ИТМО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(без изменений), выбор профессиональных компетенций из банка 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626550" y="1958427"/>
            <a:ext cx="446385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400"/>
              </a:spcAft>
              <a:buClrTx/>
            </a:pP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Четыре категории специалистов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развивает базу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разрабатывает системы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настраивает, внедряет ИИ в отраслях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потенциальные потребители ИИ</a:t>
            </a:r>
          </a:p>
        </p:txBody>
      </p:sp>
    </p:spTree>
    <p:extLst>
      <p:ext uri="{BB962C8B-B14F-4D97-AF65-F5344CB8AC3E}">
        <p14:creationId xmlns:p14="http://schemas.microsoft.com/office/powerpoint/2010/main" val="71234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1759215" y="88631"/>
            <a:ext cx="91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 smtClean="0">
                <a:latin typeface="Montserrat ExtraBold" panose="00000900000000000000" pitchFamily="2" charset="-52"/>
                <a:sym typeface="Montserrat SemiBold"/>
              </a:rPr>
              <a:t>Технические направления ИИ</a:t>
            </a:r>
            <a:endParaRPr lang="ru-RU" sz="3600" dirty="0">
              <a:latin typeface="Montserrat ExtraBold" panose="00000900000000000000" pitchFamily="2" charset="-52"/>
              <a:sym typeface="Montserrat SemiBold"/>
            </a:endParaRPr>
          </a:p>
        </p:txBody>
      </p:sp>
      <p:pic>
        <p:nvPicPr>
          <p:cNvPr id="15" name="Google Shape;531;g25c4f71538a_0_1827"/>
          <p:cNvPicPr preferRelativeResize="0"/>
          <p:nvPr/>
        </p:nvPicPr>
        <p:blipFill rotWithShape="1">
          <a:blip r:embed="rId6">
            <a:alphaModFix/>
          </a:blip>
          <a:srcRect t="15188" r="52534" b="48727"/>
          <a:stretch/>
        </p:blipFill>
        <p:spPr>
          <a:xfrm>
            <a:off x="653796" y="964771"/>
            <a:ext cx="2723148" cy="2274154"/>
          </a:xfrm>
          <a:prstGeom prst="roundRect">
            <a:avLst>
              <a:gd name="adj" fmla="val 3358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532;g25c4f71538a_0_1827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1423" t="14090" b="49933"/>
          <a:stretch/>
        </p:blipFill>
        <p:spPr>
          <a:xfrm>
            <a:off x="3532984" y="914972"/>
            <a:ext cx="2552837" cy="2258673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Прямоугольник 1"/>
          <p:cNvSpPr/>
          <p:nvPr/>
        </p:nvSpPr>
        <p:spPr>
          <a:xfrm>
            <a:off x="484984" y="3425475"/>
            <a:ext cx="6096001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работа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 хранилищами больших данных, автоматизация сбора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формирования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9423" y="4812354"/>
            <a:ext cx="5173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создает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развертывает ML модели, автоматизация обновления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моделей TRL7+</a:t>
            </a:r>
          </a:p>
        </p:txBody>
      </p:sp>
      <p:pic>
        <p:nvPicPr>
          <p:cNvPr id="11" name="Google Shape;541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1491" t="56852" r="49931" b="384"/>
          <a:stretch/>
        </p:blipFill>
        <p:spPr>
          <a:xfrm>
            <a:off x="6279350" y="890579"/>
            <a:ext cx="2308838" cy="2283066"/>
          </a:xfrm>
          <a:prstGeom prst="roundRect">
            <a:avLst>
              <a:gd name="adj" fmla="val 3684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Google Shape;542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2914" t="56852" r="-1491" b="384"/>
          <a:stretch/>
        </p:blipFill>
        <p:spPr>
          <a:xfrm>
            <a:off x="8781717" y="871702"/>
            <a:ext cx="2298659" cy="2301944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539;g25c4f71538a_0_1841"/>
          <p:cNvSpPr txBox="1"/>
          <p:nvPr/>
        </p:nvSpPr>
        <p:spPr>
          <a:xfrm>
            <a:off x="6208772" y="3414535"/>
            <a:ext cx="5378643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Создание ML модели, исследования,  работа на уровне постановки задачи TRL1-6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40;g25c4f71538a_0_1841"/>
          <p:cNvSpPr txBox="1"/>
          <p:nvPr/>
        </p:nvSpPr>
        <p:spPr>
          <a:xfrm>
            <a:off x="6208523" y="4614864"/>
            <a:ext cx="4991848" cy="13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Первичный анализ данных, выдвижение </a:t>
            </a:r>
            <a:b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проверка гипотез на данных, Визуализация данных, BI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495714" y="6102036"/>
            <a:ext cx="91802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349460" y="6160647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Принятие ИИ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843780" y="6190210"/>
            <a:ext cx="30877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Осознанная эксплуатация ИИ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5074841" y="6190209"/>
            <a:ext cx="3433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Отраслевая постановка задач ИИ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704447" y="6190209"/>
            <a:ext cx="2973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Управление проектами с ИИ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208523" y="6468424"/>
            <a:ext cx="1590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Тех. Аналитик.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89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j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j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3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47675" y="1041973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4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801616" y="299246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5D9B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12" t="8689" r="31320" b="87317"/>
          <a:stretch/>
        </p:blipFill>
        <p:spPr>
          <a:xfrm>
            <a:off x="1426095" y="903901"/>
            <a:ext cx="8457644" cy="324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b="87311"/>
          <a:stretch/>
        </p:blipFill>
        <p:spPr>
          <a:xfrm>
            <a:off x="1426095" y="1354036"/>
            <a:ext cx="7258050" cy="650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251633" y="5820137"/>
            <a:ext cx="8248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https://www.gartner.com/en/articles/gartner-top-10-strategic-technology-trends-for-2024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0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73" name="Объект 7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435927" y="1337356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Консалтинг в </a:t>
            </a:r>
            <a:r>
              <a:rPr lang="en-US" dirty="0"/>
              <a:t>IT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84218" y="2011611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Стратегические технологии – то что влияет на бизнес. В нем ИИ это </a:t>
            </a:r>
            <a:r>
              <a:rPr lang="ru-RU" dirty="0" err="1"/>
              <a:t>хайп-цик</a:t>
            </a:r>
            <a:r>
              <a:rPr lang="ru-RU" dirty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44073" y="2435190"/>
            <a:ext cx="6096000" cy="328404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AI Trust, Risk and Security Management (AI </a:t>
            </a:r>
            <a:r>
              <a:rPr lang="en-US" dirty="0" err="1">
                <a:latin typeface="graphik web"/>
              </a:rPr>
              <a:t>TRiSM</a:t>
            </a:r>
            <a:r>
              <a:rPr lang="en-US" dirty="0">
                <a:latin typeface="graphik web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Machine Customers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203" y="3029541"/>
            <a:ext cx="4349248" cy="335028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079766" y="6545390"/>
            <a:ext cx="5950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https://cdto.ranepa.ru/reports/ethics/2021/5-2-koncepciya-doverennogo-ii</a:t>
            </a:r>
          </a:p>
        </p:txBody>
      </p:sp>
    </p:spTree>
    <p:extLst>
      <p:ext uri="{BB962C8B-B14F-4D97-AF65-F5344CB8AC3E}">
        <p14:creationId xmlns:p14="http://schemas.microsoft.com/office/powerpoint/2010/main" val="161633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1016001" y="1694025"/>
            <a:ext cx="10998200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 - определение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/>
          </p:nvPr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2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1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306532" y="680762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 smtClean="0">
                <a:solidFill>
                  <a:srgbClr val="0F2B5E"/>
                </a:solidFill>
                <a:latin typeface="Mont SemiBold Italic"/>
                <a:ea typeface="+mj-ea"/>
              </a:rPr>
              <a:t>Примеры задач разной степени </a:t>
            </a:r>
            <a:r>
              <a:rPr lang="ru-RU" sz="4000" dirty="0" err="1" smtClean="0">
                <a:solidFill>
                  <a:srgbClr val="0F2B5E"/>
                </a:solidFill>
                <a:latin typeface="Mont SemiBold Italic"/>
                <a:ea typeface="+mj-ea"/>
              </a:rPr>
              <a:t>формалцизации</a:t>
            </a:r>
            <a:endParaRPr lang="ru-RU" sz="4000" dirty="0">
              <a:solidFill>
                <a:srgbClr val="0F2B5E"/>
              </a:solidFill>
              <a:latin typeface="Mont SemiBold Italic"/>
              <a:ea typeface="+mj-ea"/>
            </a:endParaRPr>
          </a:p>
        </p:txBody>
      </p:sp>
      <p:pic>
        <p:nvPicPr>
          <p:cNvPr id="27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81977" y="3397224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26516" y="3458669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57742" y="4796273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57080" y="4759888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91418" y="4748066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206030" y="2241491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106280" y="2419185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86989" y="3222326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 bwMode="auto">
          <a:xfrm>
            <a:off x="223492" y="1352665"/>
            <a:ext cx="4762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При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мер легко-формализуемой задачи: определить спелость томата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 bwMode="auto">
          <a:xfrm>
            <a:off x="7935396" y="6112651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https://stocksnap.io/search/eye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https://</a:t>
            </a:r>
            <a:r>
              <a:rPr lang="en-US" i="1" dirty="0" err="1"/>
              <a:t>stocksnap.io</a:t>
            </a:r>
            <a:r>
              <a:rPr lang="en-US" i="1" dirty="0"/>
              <a:t>/search/</a:t>
            </a:r>
            <a:r>
              <a:rPr lang="en-US" i="1" dirty="0" err="1"/>
              <a:t>child+eye</a:t>
            </a:r>
            <a:endParaRPr lang="ru-RU" i="1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35625" y="2495167"/>
            <a:ext cx="4283631" cy="3092191"/>
            <a:chOff x="219193" y="2225008"/>
            <a:chExt cx="4283631" cy="3092191"/>
          </a:xfrm>
        </p:grpSpPr>
        <p:pic>
          <p:nvPicPr>
            <p:cNvPr id="38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 bwMode="auto">
          <a:xfrm>
            <a:off x="439215" y="5713503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/>
              <a:t>https</a:t>
            </a:r>
            <a:r>
              <a:rPr lang="ru-RU" i="1" dirty="0"/>
              <a:t>://</a:t>
            </a:r>
            <a:r>
              <a:rPr lang="ru-RU" i="1" dirty="0" err="1"/>
              <a:t>stocksnap.io</a:t>
            </a:r>
            <a:r>
              <a:rPr lang="ru-RU" i="1" dirty="0"/>
              <a:t>/</a:t>
            </a:r>
            <a:r>
              <a:rPr lang="ru-RU" i="1" dirty="0" err="1"/>
              <a:t>search</a:t>
            </a:r>
            <a:r>
              <a:rPr lang="ru-RU" i="1" dirty="0"/>
              <a:t>/</a:t>
            </a:r>
            <a:r>
              <a:rPr lang="ru-RU" i="1" dirty="0" err="1"/>
              <a:t>tomat</a:t>
            </a:r>
            <a:endParaRPr lang="ru-RU" i="1" dirty="0"/>
          </a:p>
        </p:txBody>
      </p:sp>
      <p:pic>
        <p:nvPicPr>
          <p:cNvPr id="43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81977" y="2200053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17196" y="1500115"/>
            <a:ext cx="6318918" cy="54142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6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 smtClean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План лекции</a:t>
            </a:r>
            <a:endParaRPr lang="ru-RU" sz="3600" b="1" kern="1200" dirty="0">
              <a:solidFill>
                <a:srgbClr val="00609D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343542" y="1137483"/>
            <a:ext cx="11302709" cy="458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32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Понятие искусственный интеллект</a:t>
            </a:r>
          </a:p>
          <a:p>
            <a:pPr marL="457200" lvl="0" indent="-355600" algn="just">
              <a:lnSpc>
                <a:spcPct val="150000"/>
              </a:lnSpc>
              <a:spcBef>
                <a:spcPts val="10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32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 Medium"/>
              </a:rPr>
              <a:t>ИИ В </a:t>
            </a:r>
            <a:r>
              <a:rPr lang="ru-RU" sz="32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 Medium"/>
              </a:rPr>
              <a:t>индустрии сегодня</a:t>
            </a:r>
          </a:p>
          <a:p>
            <a:pPr marL="457200" lvl="0" indent="-355600" algn="just">
              <a:lnSpc>
                <a:spcPct val="150000"/>
              </a:lnSpc>
              <a:spcBef>
                <a:spcPts val="10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32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 Medium"/>
              </a:rPr>
              <a:t>Нейронные сети - определение</a:t>
            </a:r>
          </a:p>
          <a:p>
            <a:pPr marL="457200" lvl="0" indent="-355600" algn="just">
              <a:lnSpc>
                <a:spcPct val="150000"/>
              </a:lnSpc>
              <a:spcBef>
                <a:spcPts val="10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3200" b="1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ИИ в индустриальном компьютерном зрении </a:t>
            </a:r>
          </a:p>
          <a:p>
            <a:pPr marL="457200" marR="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endParaRPr lang="ru-RU" sz="32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050826" y="494913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 smtClean="0">
                <a:solidFill>
                  <a:srgbClr val="0F2B5E"/>
                </a:solidFill>
                <a:latin typeface="Mont SemiBold Italic"/>
                <a:ea typeface="+mj-ea"/>
              </a:rPr>
              <a:t>Интерпретируемость - </a:t>
            </a:r>
            <a:r>
              <a:rPr lang="ru-RU" sz="4000" dirty="0" err="1" smtClean="0">
                <a:solidFill>
                  <a:srgbClr val="0F2B5E"/>
                </a:solidFill>
                <a:latin typeface="Mont SemiBold Italic"/>
                <a:ea typeface="+mj-ea"/>
              </a:rPr>
              <a:t>формализуемость</a:t>
            </a:r>
            <a:endParaRPr lang="ru-RU" sz="4000" dirty="0">
              <a:solidFill>
                <a:srgbClr val="0F2B5E"/>
              </a:solidFill>
              <a:latin typeface="Mont SemiBold Italic"/>
              <a:ea typeface="+mj-ea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597094" y="2169152"/>
            <a:ext cx="5158286" cy="4071831"/>
            <a:chOff x="5660012" y="1548309"/>
            <a:chExt cx="6233078" cy="4043211"/>
          </a:xfrm>
        </p:grpSpPr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5-конечная звезда 47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440009" y="216842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6462870" y="1548309"/>
              <a:ext cx="3202030" cy="641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Логистическая/линейная</a:t>
              </a:r>
            </a:p>
            <a:p>
              <a:r>
                <a:rPr lang="ru-RU" dirty="0"/>
                <a:t>регрессия</a:t>
              </a:r>
            </a:p>
          </p:txBody>
        </p:sp>
        <p:sp>
          <p:nvSpPr>
            <p:cNvPr id="50" name="5-конечная звезда 49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6967091" y="2487683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240062" y="2181162"/>
              <a:ext cx="2369116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Деревья решений</a:t>
              </a:r>
            </a:p>
          </p:txBody>
        </p:sp>
        <p:sp>
          <p:nvSpPr>
            <p:cNvPr id="52" name="5-конечная звезда 51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7772665" y="274062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8136355" y="2570461"/>
              <a:ext cx="1400302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к-соседей</a:t>
              </a:r>
            </a:p>
          </p:txBody>
        </p:sp>
        <p:sp>
          <p:nvSpPr>
            <p:cNvPr id="54" name="5-конечная звезда 53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476222" y="3017231"/>
              <a:ext cx="2590168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Ансамбли деревьев</a:t>
              </a:r>
            </a:p>
          </p:txBody>
        </p:sp>
        <p:sp>
          <p:nvSpPr>
            <p:cNvPr id="56" name="5-конечная звезда 55">
              <a:extLst>
                <a:ext uri="{FF2B5EF4-FFF2-40B4-BE49-F238E27FC236}">
                  <a16:creationId xmlns:a16="http://schemas.microsoft.com/office/drawing/2014/main" id="{A89121EE-AFB7-EB48-BCEA-79E503B7F7EE}"/>
                </a:ext>
              </a:extLst>
            </p:cNvPr>
            <p:cNvSpPr/>
            <p:nvPr/>
          </p:nvSpPr>
          <p:spPr>
            <a:xfrm>
              <a:off x="8819933" y="357801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3A5767-6CDA-C047-89B3-9511A821579D}"/>
                </a:ext>
              </a:extLst>
            </p:cNvPr>
            <p:cNvSpPr txBox="1"/>
            <p:nvPr/>
          </p:nvSpPr>
          <p:spPr>
            <a:xfrm>
              <a:off x="9114128" y="3421487"/>
              <a:ext cx="2321699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Опорные вектора</a:t>
              </a:r>
            </a:p>
          </p:txBody>
        </p:sp>
        <p:sp>
          <p:nvSpPr>
            <p:cNvPr id="58" name="5-конечная звезда 57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576FB6-28B6-4548-8FAB-BB574AFF6271}"/>
                </a:ext>
              </a:extLst>
            </p:cNvPr>
            <p:cNvSpPr txBox="1"/>
            <p:nvPr/>
          </p:nvSpPr>
          <p:spPr>
            <a:xfrm>
              <a:off x="9551059" y="3826103"/>
              <a:ext cx="2186185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Нейронные сети</a:t>
              </a:r>
            </a:p>
          </p:txBody>
        </p:sp>
        <p:sp>
          <p:nvSpPr>
            <p:cNvPr id="60" name="5-конечная звезда 59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86923" y="4148416"/>
              <a:ext cx="1606167" cy="91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Глубокие </a:t>
              </a:r>
              <a:br>
                <a:rPr lang="ru-RU" dirty="0"/>
              </a:br>
              <a:r>
                <a:rPr lang="ru-RU" dirty="0"/>
                <a:t>Нейронные</a:t>
              </a:r>
              <a:br>
                <a:rPr lang="ru-RU" dirty="0"/>
              </a:br>
              <a:r>
                <a:rPr lang="ru-RU" dirty="0"/>
                <a:t> сети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4760186" y="2876657"/>
              <a:ext cx="2245940" cy="44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Интерпретируемость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267037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Точность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 bwMode="auto">
          <a:xfrm>
            <a:off x="320462" y="1238056"/>
            <a:ext cx="62766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зависимости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Как правило автоматически выделенные признаки сложно 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или невозможно интерпретировать. 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 bwMode="auto">
          <a:xfrm>
            <a:off x="533603" y="4201761"/>
            <a:ext cx="5850350" cy="20530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0005" y="5917539"/>
            <a:ext cx="16431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/>
              <a:t>деформализм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53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Линейные проблемы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8411149" y="1349713"/>
            <a:ext cx="2454442" cy="223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 bwMode="auto">
          <a:xfrm>
            <a:off x="2423592" y="766366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Линейная регрессия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199203" y="726312"/>
            <a:ext cx="3666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Логистическая регрессия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(классификация)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570571" y="1070368"/>
            <a:ext cx="2818656" cy="25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87734" y="4179705"/>
            <a:ext cx="2215044" cy="23103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642680" y="3917816"/>
            <a:ext cx="1595700" cy="15816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15101" y="5532148"/>
            <a:ext cx="1617997" cy="1301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948806" y="3880584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4829647" y="3449690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>
              <a:spcBef>
                <a:spcPts val="0"/>
              </a:spcBef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Нелинейные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212434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46539" y="637907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4797F4-85DB-4F20-B2DA-F21944A48202}"/>
              </a:ext>
            </a:extLst>
          </p:cNvPr>
          <p:cNvSpPr txBox="1"/>
          <p:nvPr/>
        </p:nvSpPr>
        <p:spPr>
          <a:xfrm>
            <a:off x="11318598" y="1710688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6F0B60-1884-4B76-92E7-D86F7C6004D6}"/>
              </a:ext>
            </a:extLst>
          </p:cNvPr>
          <p:cNvSpPr txBox="1"/>
          <p:nvPr/>
        </p:nvSpPr>
        <p:spPr>
          <a:xfrm>
            <a:off x="9035934" y="3858218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72471337-ABAD-41E2-8347-D7D22912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358" y="1230239"/>
            <a:ext cx="741055" cy="660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85E6523F-36DC-451E-B3A6-D4C7F594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258" y="1948876"/>
            <a:ext cx="773899" cy="6355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BCB0AAA-E44C-4546-8C59-D54C25E42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076" y="2744938"/>
            <a:ext cx="749081" cy="61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0F37B8AB-302B-4D86-8570-6904BD00A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831" y="3383896"/>
            <a:ext cx="751545" cy="6940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0FB5553C-67B6-44C8-A795-E281BB92C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254" y="4361704"/>
            <a:ext cx="751545" cy="6140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9EF432A4-9076-4168-AD75-FBD0376A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254" y="5034261"/>
            <a:ext cx="739268" cy="660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D9DAB83-EC02-41BC-ACE9-C8B3095C3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153" y="5752898"/>
            <a:ext cx="773899" cy="6355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26FF3002-8C1F-413B-91BD-4FE84DC87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4102" y="5750194"/>
            <a:ext cx="427856" cy="3722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393" y="2940950"/>
            <a:ext cx="442432" cy="39510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6137" y="3417211"/>
            <a:ext cx="442432" cy="395102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8171" y="3888659"/>
            <a:ext cx="426520" cy="382876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6137" y="4285063"/>
            <a:ext cx="416657" cy="372291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738013" y="1964009"/>
            <a:ext cx="420343" cy="388164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721193" y="1445914"/>
            <a:ext cx="427856" cy="395102"/>
          </a:xfrm>
          <a:prstGeom prst="rect">
            <a:avLst/>
          </a:prstGeom>
        </p:spPr>
      </p:pic>
      <p:sp>
        <p:nvSpPr>
          <p:cNvPr id="116" name="Заголовок 1"/>
          <p:cNvSpPr txBox="1">
            <a:spLocks/>
          </p:cNvSpPr>
          <p:nvPr/>
        </p:nvSpPr>
        <p:spPr>
          <a:xfrm>
            <a:off x="1522457" y="-29554"/>
            <a:ext cx="96490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Что </a:t>
            </a:r>
            <a:r>
              <a:rPr lang="ru-RU" sz="4000" dirty="0" smtClean="0">
                <a:solidFill>
                  <a:srgbClr val="0F2B5E"/>
                </a:solidFill>
                <a:latin typeface="Mont SemiBold Italic"/>
                <a:cs typeface="+mn-cs"/>
              </a:rPr>
              <a:t>делает нейронная сеть</a:t>
            </a:r>
            <a:endParaRPr lang="ru-RU" sz="4000" dirty="0">
              <a:solidFill>
                <a:srgbClr val="0F2B5E"/>
              </a:solidFill>
              <a:latin typeface="Mont SemiBold Italic"/>
              <a:cs typeface="+mn-cs"/>
            </a:endParaRPr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08112F4C-596F-4766-A55B-F8A1DBA11B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66515" t="26135" r="27589" b="41040"/>
          <a:stretch/>
        </p:blipFill>
        <p:spPr>
          <a:xfrm>
            <a:off x="9707605" y="1541980"/>
            <a:ext cx="1587115" cy="4496936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CB3BBEE2-22AB-463E-8654-527242AE9C5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9119" t="23891" r="36641" b="38011"/>
          <a:stretch/>
        </p:blipFill>
        <p:spPr>
          <a:xfrm>
            <a:off x="7498804" y="1210712"/>
            <a:ext cx="1132332" cy="5177265"/>
          </a:xfrm>
          <a:prstGeom prst="rect">
            <a:avLst/>
          </a:prstGeom>
        </p:spPr>
      </p:pic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07B4ECA2-B77E-4642-821A-A0727ACDAC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8496" t="20420" r="47968" b="36348"/>
          <a:stretch/>
        </p:blipFill>
        <p:spPr>
          <a:xfrm>
            <a:off x="2839826" y="579110"/>
            <a:ext cx="3723700" cy="605274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789F611-7B4C-4451-96F9-1B90D44149D8}"/>
              </a:ext>
            </a:extLst>
          </p:cNvPr>
          <p:cNvSpPr txBox="1"/>
          <p:nvPr/>
        </p:nvSpPr>
        <p:spPr>
          <a:xfrm>
            <a:off x="6770818" y="2271897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C33CF-29E0-41EC-A5C9-C9F06A17E62E}"/>
              </a:ext>
            </a:extLst>
          </p:cNvPr>
          <p:cNvSpPr txBox="1"/>
          <p:nvPr/>
        </p:nvSpPr>
        <p:spPr>
          <a:xfrm>
            <a:off x="6772243" y="5043174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3471E767-8A5A-48D4-BFA0-5DB484CA6EF2}"/>
              </a:ext>
            </a:extLst>
          </p:cNvPr>
          <p:cNvSpPr/>
          <p:nvPr/>
        </p:nvSpPr>
        <p:spPr>
          <a:xfrm>
            <a:off x="5902263" y="3098556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BB68A6DB-D954-4F58-9580-2852A8ECEB16}"/>
              </a:ext>
            </a:extLst>
          </p:cNvPr>
          <p:cNvSpPr/>
          <p:nvPr/>
        </p:nvSpPr>
        <p:spPr>
          <a:xfrm>
            <a:off x="5889073" y="3472049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DD639125-701D-4E50-824C-FF904A1FF8A2}"/>
              </a:ext>
            </a:extLst>
          </p:cNvPr>
          <p:cNvSpPr/>
          <p:nvPr/>
        </p:nvSpPr>
        <p:spPr>
          <a:xfrm>
            <a:off x="5925543" y="3798968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5914612" y="4120718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3654" y="2991940"/>
            <a:ext cx="442432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0398" y="3468201"/>
            <a:ext cx="442432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0742" y="3941614"/>
            <a:ext cx="426520" cy="382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5644" y="4447098"/>
            <a:ext cx="416657" cy="3722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724181" y="2014999"/>
            <a:ext cx="420343" cy="3881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709242" y="1496340"/>
            <a:ext cx="427856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46" name="Овал 45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11061345" y="4723732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1712639" y="286816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937574" y="1608974"/>
            <a:ext cx="1775998" cy="18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2158591" y="2442041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937573" y="3564972"/>
            <a:ext cx="1775998" cy="180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937573" y="5324068"/>
            <a:ext cx="1775998" cy="180000"/>
          </a:xfrm>
          <a:prstGeom prst="rect">
            <a:avLst/>
          </a:prstGeom>
        </p:spPr>
      </p:pic>
      <p:graphicFrame>
        <p:nvGraphicFramePr>
          <p:cNvPr id="49" name="Таблица 48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204" y="2341545"/>
          <a:ext cx="2296450" cy="2495200"/>
        </p:xfrm>
        <a:graphic>
          <a:graphicData uri="http://schemas.openxmlformats.org/drawingml/2006/table">
            <a:tbl>
              <a:tblPr/>
              <a:tblGrid>
                <a:gridCol w="229645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229645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229645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229645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229645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229645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229645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229645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229645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229645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495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cxnSp>
        <p:nvCxnSpPr>
          <p:cNvPr id="52" name="Прямая соединительная линия 51"/>
          <p:cNvCxnSpPr/>
          <p:nvPr/>
        </p:nvCxnSpPr>
        <p:spPr>
          <a:xfrm flipV="1">
            <a:off x="1289313" y="837308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>
            <a:off x="1289313" y="4863467"/>
            <a:ext cx="895596" cy="137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12" grpId="0" animBg="1"/>
      <p:bldP spid="113" grpId="0" animBg="1"/>
      <p:bldP spid="46" grpId="0" animBg="1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FCA085-141C-953E-C479-8F2EA912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06" y="615048"/>
            <a:ext cx="8810587" cy="3385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CFD2F-2D52-89BE-B8E2-91FB9902677B}"/>
              </a:ext>
            </a:extLst>
          </p:cNvPr>
          <p:cNvSpPr txBox="1"/>
          <p:nvPr/>
        </p:nvSpPr>
        <p:spPr>
          <a:xfrm>
            <a:off x="2776971" y="4165983"/>
            <a:ext cx="6094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srgbClr val="FF0000"/>
                </a:solidFill>
              </a:rPr>
              <a:t>Главной особенностью глубоких нейронных сетей является возможность автоматического выделения признаков.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ru-RU" dirty="0">
                <a:solidFill>
                  <a:srgbClr val="FF0000"/>
                </a:solidFill>
              </a:rPr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9C60ED1-C919-0B73-678A-59F18C085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C24D3A-B4BD-C764-4019-8ECB4B8B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5"/>
          <a:stretch/>
        </p:blipFill>
        <p:spPr bwMode="auto">
          <a:xfrm>
            <a:off x="1" y="0"/>
            <a:ext cx="6395754" cy="53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CC934-6A7F-D8E4-D9C2-4DA458ACC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5"/>
          <a:stretch/>
        </p:blipFill>
        <p:spPr bwMode="auto">
          <a:xfrm>
            <a:off x="6200260" y="429657"/>
            <a:ext cx="5818475" cy="5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B3957-3B20-BA20-F707-ADEBE1E49F54}"/>
              </a:ext>
            </a:extLst>
          </p:cNvPr>
          <p:cNvSpPr txBox="1"/>
          <p:nvPr/>
        </p:nvSpPr>
        <p:spPr>
          <a:xfrm>
            <a:off x="2612500" y="593127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www.asimovinstitute.org</a:t>
            </a:r>
            <a:r>
              <a:rPr lang="ru-RU" dirty="0"/>
              <a:t>/</a:t>
            </a:r>
            <a:r>
              <a:rPr lang="ru-RU" dirty="0" err="1"/>
              <a:t>neural-network-zoo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9211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1016001" y="1694025"/>
            <a:ext cx="10998200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ИИ в компьютерном зрении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/>
          </p:nvPr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7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6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2">
                    <a:lumMod val="50000"/>
                  </a:schemeClr>
                </a:solidFill>
              </a:rPr>
              <a:t>Типы задача компьютерного зрения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49" lvl="1" indent="0">
              <a:buNone/>
              <a:defRPr/>
            </a:pPr>
            <a:r>
              <a:rPr lang="ru-RU" b="1" u="sng" dirty="0">
                <a:solidFill>
                  <a:schemeClr val="bg2">
                    <a:lumMod val="50000"/>
                  </a:schemeClr>
                </a:solidFill>
              </a:rPr>
              <a:t>Низкий уровень: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поиск и выделение примитивов изображения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07949" lvl="1" indent="0">
              <a:buNone/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признаки должны быть регулярными для набора данных.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2">
                    <a:lumMod val="50000"/>
                  </a:schemeClr>
                </a:solidFill>
              </a:rPr>
              <a:t>края, вертикальные/горизонтальные/наклонные линии,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2">
                    <a:lumMod val="50000"/>
                  </a:schemeClr>
                </a:solidFill>
              </a:rPr>
              <a:t>элементы текстуры</a:t>
            </a:r>
            <a:r>
              <a:rPr lang="en-US" i="1" spc="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i="1" spc="50" dirty="0">
                <a:solidFill>
                  <a:schemeClr val="bg2">
                    <a:lumMod val="50000"/>
                  </a:schemeClr>
                </a:solidFill>
              </a:rPr>
              <a:t>(морфология), цветовые/яркостные области и т.д.;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2">
                    <a:lumMod val="50000"/>
                  </a:schemeClr>
                </a:solidFill>
              </a:rPr>
              <a:t>удаление шумов, бликов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2">
                    <a:lumMod val="50000"/>
                  </a:schemeClr>
                </a:solidFill>
              </a:rPr>
              <a:t>https://as2.ftcdn.net/jpg/04/46/10/77/1024W_F_446107734_NaiNx4Qxq1bT4ipU1vGohw1dtU9kOWpx_NW1.jpg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2">
                    <a:lumMod val="50000"/>
                  </a:schemeClr>
                </a:solidFill>
              </a:rPr>
              <a:t>https://as2.ftcdn.net/v2/jpg/02/31/48/03/1000_F_231480357_TGpMz4r5HSFAlm43FkZ366FjFZuuoRA8.jpg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2635" y="2998802"/>
            <a:ext cx="9473522" cy="3568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9145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126303" y="4408855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2">
                    <a:lumMod val="50000"/>
                  </a:schemeClr>
                </a:solidFill>
              </a:rPr>
              <a:t>Типы задача компьютерного зрения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132" y="1041566"/>
            <a:ext cx="11683424" cy="2872522"/>
          </a:xfrm>
        </p:spPr>
        <p:txBody>
          <a:bodyPr>
            <a:noAutofit/>
          </a:bodyPr>
          <a:lstStyle/>
          <a:p>
            <a:pPr marL="361950" lvl="1" indent="-254000">
              <a:defRPr/>
            </a:pPr>
            <a:r>
              <a:rPr lang="ru-RU" sz="1800" b="1" u="sng" dirty="0">
                <a:solidFill>
                  <a:schemeClr val="bg2">
                    <a:lumMod val="50000"/>
                  </a:schemeClr>
                </a:solidFill>
              </a:rPr>
              <a:t>Низкий уровень:</a:t>
            </a:r>
            <a:r>
              <a:rPr lang="ru-RU" sz="1800" b="1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</a:rPr>
              <a:t>поиск и выделение примитивов изображения, например,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bg2">
                    <a:lumMod val="50000"/>
                  </a:schemeClr>
                </a:solidFill>
              </a:rPr>
              <a:t>Средний уровень: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07949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	полуавтоматическое описание изображений (в рамках задачи)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поиск и выделение границ объектов,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выделение сложных поверхностей или форм объектов,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поиск и выделение частей некоторых сцен,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 другие базовые операции классических систем компьютерного зрения.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374"/>
          <a:stretch/>
        </p:blipFill>
        <p:spPr bwMode="auto">
          <a:xfrm>
            <a:off x="189145" y="4485555"/>
            <a:ext cx="3048873" cy="197661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 bwMode="auto">
          <a:xfrm>
            <a:off x="907070" y="4504713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t="8229"/>
          <a:stretch/>
        </p:blipFill>
        <p:spPr bwMode="auto">
          <a:xfrm>
            <a:off x="3245782" y="4513942"/>
            <a:ext cx="3065782" cy="19482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11564" y="4573977"/>
            <a:ext cx="5398961" cy="17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3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2">
                    <a:lumMod val="50000"/>
                  </a:schemeClr>
                </a:solidFill>
              </a:rPr>
              <a:t>Типы задача компьютерного зрения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2">
                    <a:lumMod val="50000"/>
                  </a:schemeClr>
                </a:solidFill>
              </a:rPr>
              <a:t>Низкий уровень:</a:t>
            </a:r>
            <a:r>
              <a:rPr lang="ru-RU" sz="1800" b="1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</a:rPr>
              <a:t>поиск и выделение примитивов изображения,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2">
                    <a:lumMod val="50000"/>
                  </a:schemeClr>
                </a:solidFill>
              </a:rPr>
              <a:t>Средний уровень: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</a:rPr>
              <a:t>поиск и выделение границ объектов,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</a:rPr>
              <a:t>полуавтоматические методы принятия решений.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bg2">
                    <a:lumMod val="50000"/>
                  </a:schemeClr>
                </a:solidFill>
              </a:rPr>
              <a:t>Высокий уровень: 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  <a:defRPr/>
            </a:pPr>
            <a:r>
              <a:rPr lang="ru-RU" sz="2400" spc="50" dirty="0">
                <a:solidFill>
                  <a:schemeClr val="bg2">
                    <a:lumMod val="50000"/>
                  </a:schemeClr>
                </a:solidFill>
              </a:rPr>
              <a:t>Автоматический поиск и выделение сложных объектов, сцен или событий.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spc="50" dirty="0">
                <a:solidFill>
                  <a:schemeClr val="bg2">
                    <a:lumMod val="50000"/>
                  </a:schemeClr>
                </a:solidFill>
              </a:rPr>
              <a:t>Как правило, признаки абстрактны – их сложно описать формально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276350" lvl="3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2">
                    <a:lumMod val="50000"/>
                  </a:schemeClr>
                </a:solidFill>
              </a:rPr>
              <a:t>Задачи решаются с использованием методов машинного обучения,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2">
                    <a:lumMod val="50000"/>
                  </a:schemeClr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2">
                    <a:lumMod val="50000"/>
                  </a:schemeClr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733550" lvl="4" indent="-254000">
              <a:lnSpc>
                <a:spcPct val="120000"/>
              </a:lnSpc>
              <a:defRPr/>
            </a:pPr>
            <a:endParaRPr lang="ru-RU" sz="1050" i="1" spc="50" dirty="0">
              <a:solidFill>
                <a:schemeClr val="bg2">
                  <a:lumMod val="50000"/>
                </a:schemeClr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2300" u="sng" dirty="0">
                <a:solidFill>
                  <a:schemeClr val="bg2">
                    <a:lumMod val="50000"/>
                  </a:schemeClr>
                </a:solidFill>
              </a:rPr>
              <a:t>Часто, когда речь идет о системах компьютерного зрения по умолчанию имеют ввиду высокий уровень, однако могут предполагаться и остальные уровни.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254000" lvl="3" indent="-254000">
              <a:lnSpc>
                <a:spcPct val="120000"/>
              </a:lnSpc>
              <a:defRPr/>
            </a:pPr>
            <a:r>
              <a:rPr lang="ru-RU" sz="2000" i="1" dirty="0">
                <a:solidFill>
                  <a:schemeClr val="bg2">
                    <a:lumMod val="50000"/>
                  </a:schemeClr>
                </a:solidFill>
              </a:rPr>
              <a:t>Уровни имеют явную иерархию, </a:t>
            </a:r>
            <a:br>
              <a:rPr lang="ru-RU" sz="2000" i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000" i="1" dirty="0">
                <a:solidFill>
                  <a:schemeClr val="bg2">
                    <a:lumMod val="50000"/>
                  </a:schemeClr>
                </a:solidFill>
              </a:rPr>
              <a:t>каждый следующий уровень строится по результатам работы предыдущего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86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447676" y="3425371"/>
            <a:ext cx="11283408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2">
                    <a:lumMod val="50000"/>
                  </a:schemeClr>
                </a:solidFill>
              </a:rPr>
              <a:t>Почему ИИ в Компьютерном зрении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Термин «компьютерное зрение»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	техническое зрение, машинное зрение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computer vision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):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 dirty="0">
                <a:solidFill>
                  <a:schemeClr val="bg2">
                    <a:lumMod val="50000"/>
                  </a:schemeClr>
                </a:solidFill>
              </a:rPr>
              <a:t>фото изображения и видео последовательности ;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анализа и понимания реальных объектов или сцен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;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578131" y="4119311"/>
            <a:ext cx="1958443" cy="23227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741201" y="3640663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Классификация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2734423" y="3537457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Обнаружение </a:t>
            </a:r>
            <a:b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</a:b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объектов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987377" y="3537458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Семантическая </a:t>
            </a:r>
            <a:b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</a:b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сегментация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277485" y="353745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Объектная </a:t>
            </a:r>
            <a:b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</a:b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сегментация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9555492" y="3531346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Обнаружение </a:t>
            </a:r>
            <a:b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</a:b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ключевых точек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sng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Helvetica Neue"/>
                <a:cs typeface="Arial"/>
                <a:hlinkClick r:id="rId4" tooltip="https://cocodataset.org/#explore?id=50161"/>
              </a:rPr>
              <a:t>http://cocodataset.org/#explore?id=50161</a:t>
            </a: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1399613" y="4119311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person 100%</a:t>
            </a: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4852984" y="4057998"/>
            <a:ext cx="2066230" cy="2461261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7123458" y="4119311"/>
            <a:ext cx="2124421" cy="2370485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2646861" y="4109757"/>
            <a:ext cx="2028616" cy="2380039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9466161" y="4095598"/>
            <a:ext cx="2124421" cy="23704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33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1016001" y="1694025"/>
            <a:ext cx="10998200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Понятие ИИ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/>
          </p:nvPr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101" y="1502993"/>
            <a:ext cx="4799990" cy="479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2">
                    <a:lumMod val="50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2">
                    <a:lumMod val="50000"/>
                  </a:schemeClr>
                </a:solidFill>
              </a:rPr>
              <a:t> нейронная сеть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(CNN)</a:t>
            </a:r>
            <a:r>
              <a:rPr lang="ru-RU" sz="4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1670" y="1152713"/>
            <a:ext cx="11187953" cy="5502920"/>
          </a:xfrm>
        </p:spPr>
        <p:txBody>
          <a:bodyPr>
            <a:noAutofit/>
          </a:bodyPr>
          <a:lstStyle/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CNN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Наиболее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нативно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подходит для обработки изображений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723900" lvl="2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или других локально связанных массивов.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1181100" lvl="4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Это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Indu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ctive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biases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(интуиция в основе обоснования работоспособности).</a:t>
            </a:r>
          </a:p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Глу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бокие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Сверточные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сети не требует ручного выделения признаков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ru-RU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(feature learning)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723900" lvl="4" indent="-227013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Это важно, так как часто сложно выделить и описать признаки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на изображении, даже если они хорошо видны человеку.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40E2-D730-5A4D-8DE6-32CD3059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25262" y="4127586"/>
            <a:ext cx="4966737" cy="2528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23BA9F0-70CF-824F-91F7-A6B8199CDC5F}"/>
              </a:ext>
            </a:extLst>
          </p:cNvPr>
          <p:cNvSpPr/>
          <p:nvPr/>
        </p:nvSpPr>
        <p:spPr bwMode="auto">
          <a:xfrm>
            <a:off x="591671" y="1152713"/>
            <a:ext cx="10900328" cy="141567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66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2">
                    <a:lumMod val="50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2">
                    <a:lumMod val="50000"/>
                  </a:schemeClr>
                </a:solidFill>
              </a:rPr>
              <a:t> нейронная сеть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(CNN)</a:t>
            </a:r>
            <a:r>
              <a:rPr lang="ru-RU" sz="4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171" y="1122083"/>
            <a:ext cx="11532176" cy="5502920"/>
          </a:xfrm>
        </p:spPr>
        <p:txBody>
          <a:bodyPr>
            <a:noAutofit/>
          </a:bodyPr>
          <a:lstStyle/>
          <a:p>
            <a:pPr marL="185738" lvl="1" indent="-185738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В </a:t>
            </a:r>
            <a:r>
              <a:rPr lang="ru-RU" dirty="0" err="1">
                <a:solidFill>
                  <a:schemeClr val="bg2">
                    <a:lumMod val="50000"/>
                  </a:schemeClr>
                </a:solidFill>
              </a:rPr>
              <a:t>сверточной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сети признаки формируются путем последовательной </a:t>
            </a:r>
            <a:br>
              <a:rPr lang="ru-RU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фильтрации изображений и результатов такой фильтрации на предыдущем слое. </a:t>
            </a:r>
          </a:p>
          <a:p>
            <a:pPr marL="642938" lvl="3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Веса CNN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одинаковы для каждой области изображения (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weights sharing)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1100138" lvl="3" indent="-185738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Результаты работы CNN слабо зависят от размера, расположения и </a:t>
            </a:r>
            <a:br>
              <a:rPr lang="ru-RU" sz="2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от</a:t>
            </a:r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носительного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положения объекта.</a:t>
            </a: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Объект может быть в разной части изображения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location invariant)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,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Объект может быть разного размера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en" sz="2400" dirty="0">
                <a:solidFill>
                  <a:schemeClr val="bg2">
                    <a:lumMod val="50000"/>
                  </a:schemeClr>
                </a:solidFill>
              </a:rPr>
              <a:t>scale invariant)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Объект может быть </a:t>
            </a:r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повер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н</a:t>
            </a:r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ут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(rotation invariant)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и т.д.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E6D79-0656-A64B-9298-7D482525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88654" y="4534945"/>
            <a:ext cx="4166416" cy="212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948176-6A3B-5F47-AD2A-727726F4632E}"/>
              </a:ext>
            </a:extLst>
          </p:cNvPr>
          <p:cNvSpPr/>
          <p:nvPr/>
        </p:nvSpPr>
        <p:spPr bwMode="auto">
          <a:xfrm>
            <a:off x="461905" y="1152711"/>
            <a:ext cx="10679859" cy="338223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94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2">
                    <a:lumMod val="50000"/>
                  </a:schemeClr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2">
                    <a:lumMod val="50000"/>
                  </a:schemeClr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ru-RU" sz="2300" b="1" u="sng" dirty="0">
                <a:solidFill>
                  <a:schemeClr val="bg2">
                    <a:lumMod val="50000"/>
                  </a:schemeClr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1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2">
                    <a:lumMod val="50000"/>
                  </a:schemeClr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для видео-сцен.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2">
                    <a:lumMod val="50000"/>
                  </a:schemeClr>
                </a:solidFill>
              </a:rPr>
              <a:t>Классификация 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2">
                    <a:lumMod val="50000"/>
                  </a:schemeClr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ru-RU" sz="2200" dirty="0" err="1">
                <a:solidFill>
                  <a:schemeClr val="bg2">
                    <a:lumMod val="50000"/>
                  </a:schemeClr>
                </a:solidFill>
              </a:rPr>
              <a:t>Object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200" dirty="0" err="1">
                <a:solidFill>
                  <a:schemeClr val="bg2">
                    <a:lumMod val="50000"/>
                  </a:schemeClr>
                </a:solidFill>
              </a:rPr>
              <a:t>Detection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).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2">
                    <a:lumMod val="50000"/>
                  </a:schemeClr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ru-RU" sz="2200" dirty="0" err="1">
                <a:solidFill>
                  <a:schemeClr val="bg2">
                    <a:lumMod val="50000"/>
                  </a:schemeClr>
                </a:solidFill>
              </a:rPr>
              <a:t>Semantic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 Segmentation).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2">
                    <a:lumMod val="50000"/>
                  </a:schemeClr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2">
                    <a:lumMod val="50000"/>
                  </a:schemeClr>
                </a:solidFill>
              </a:rPr>
              <a:t> сегментация 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(Instance Segmentation).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04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2">
                    <a:lumMod val="50000"/>
                  </a:schemeClr>
                </a:solidFill>
              </a:rPr>
              <a:t>Архитектура </a:t>
            </a:r>
            <a:r>
              <a:rPr sz="4800" b="1" dirty="0">
                <a:solidFill>
                  <a:schemeClr val="bg2">
                    <a:lumMod val="50000"/>
                  </a:schemeClr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YOLO 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решает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задачу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обнаружения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как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задачу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регрессии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Сеть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преобразует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изображение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в 30 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матриц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7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тензонр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2">
                    <a:lumMod val="50000"/>
                  </a:schemeClr>
                </a:solidFill>
              </a:rPr>
              <a:t>где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7x7 – 49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ячеек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, в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которых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могут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быть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найдены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объекты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размером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x,y,w,h,c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)*B+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,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x,y,w,h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координаты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и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размер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Bbox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с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уверенность того, что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в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Bbox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есть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объект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 (не фон)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,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B –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число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Bbox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(2 в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оригинале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), 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ru-RU" baseline="30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количество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объектов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</a:rPr>
              <a:t> – число классов</a:t>
            </a:r>
            <a:r>
              <a:rPr sz="22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sz="2200" dirty="0">
                <a:solidFill>
                  <a:schemeClr val="bg2">
                    <a:lumMod val="50000"/>
                  </a:schemeClr>
                </a:solidFill>
              </a:rPr>
            </a:br>
            <a:endParaRPr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8180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4189382"/>
            <a:ext cx="9388524" cy="236769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315075" y="4086224"/>
            <a:ext cx="1666875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0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847724" y="-88589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2">
                    <a:lumMod val="50000"/>
                  </a:schemeClr>
                </a:solidFill>
              </a:rPr>
              <a:t>Архитектуры </a:t>
            </a:r>
            <a:r>
              <a:rPr sz="4800" b="1" dirty="0">
                <a:solidFill>
                  <a:schemeClr val="bg2">
                    <a:lumMod val="50000"/>
                  </a:schemeClr>
                </a:solidFill>
              </a:rPr>
              <a:t>YOLO </a:t>
            </a:r>
            <a:r>
              <a:rPr lang="en-US" sz="4800" b="1" dirty="0" smtClean="0">
                <a:solidFill>
                  <a:schemeClr val="bg2">
                    <a:lumMod val="50000"/>
                  </a:schemeClr>
                </a:solidFill>
              </a:rPr>
              <a:t>SOTA</a:t>
            </a:r>
            <a:endParaRPr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153711" y="728354"/>
            <a:ext cx="11605492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YOLO v8 – state of the art!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Сегодня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YOLO v8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также имеет головные части для задач  классификации, сегментации объектов,  обнаружения наклонённых объектов и для обнаружения ключевых точек.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YOLO v10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подход без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None Maximum suppression (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модель выбирает лучший объект в головной части )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RTMDet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архитектуры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Instance segmentation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на основе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YOLO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YOLOS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архитектура типа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YOLO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на основе </a:t>
            </a:r>
            <a:r>
              <a:rPr lang="ru-RU" sz="2400" dirty="0" err="1">
                <a:solidFill>
                  <a:schemeClr val="bg2">
                    <a:lumMod val="50000"/>
                  </a:schemeClr>
                </a:solidFill>
              </a:rPr>
              <a:t>трансформеров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RT-DETR Real-Time Detection Transformer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Yolo-World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использование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YOLO c 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текстовой</a:t>
            </a:r>
            <a:b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подсказкой.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FastSAM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архитектура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Instance segmentation 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на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основе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YOLO v8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использующая </a:t>
            </a:r>
            <a:r>
              <a:rPr lang="ru-RU" sz="2400" dirty="0" err="1" smtClean="0">
                <a:solidFill>
                  <a:schemeClr val="bg2">
                    <a:lumMod val="50000"/>
                  </a:schemeClr>
                </a:solidFill>
              </a:rPr>
              <a:t>промпты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в виде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Bbox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точки или текста как подсказу 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для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сегментации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6680357" y="3304056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804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847724" y="-88589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2">
                    <a:lumMod val="50000"/>
                  </a:schemeClr>
                </a:solidFill>
              </a:rPr>
              <a:t>Перенос обучения </a:t>
            </a:r>
            <a:endParaRPr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153711" y="7283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430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станадртной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практике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работы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в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datasience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собственно-ручно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написанные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модели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используются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редко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Как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правило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пользуются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уже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предобученными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моделями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Это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свзяно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с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несколькими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факторами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среди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них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перечислим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следующие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Отсутствие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достаотчно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большого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нарбора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качественного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обучения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моделей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"с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нуля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Отсутствие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досточных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вычислительных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рессурсов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для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качественного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обучения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больших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моделей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"с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нуля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Классы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предворительно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обученной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модели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во-многом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совпадают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с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целевыми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даными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или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включат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их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как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подмножество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схожесть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домена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).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8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847724" y="-88589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2">
                    <a:lumMod val="50000"/>
                  </a:schemeClr>
                </a:solidFill>
              </a:rPr>
              <a:t>Резюме</a:t>
            </a:r>
            <a:endParaRPr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5100" y="891720"/>
            <a:ext cx="11569700" cy="517887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ИИ это широкий термин, подразумевающий автоматизацию на уровне человека (не интерпретируемую, не линейную, абстрактную)</a:t>
            </a:r>
          </a:p>
          <a:p>
            <a:r>
              <a:rPr lang="ru-RU" dirty="0" smtClean="0"/>
              <a:t>ИИ сегодня решает задачи </a:t>
            </a:r>
            <a:r>
              <a:rPr lang="en-US" dirty="0" smtClean="0"/>
              <a:t>end2end </a:t>
            </a:r>
            <a:r>
              <a:rPr lang="ru-RU" dirty="0" smtClean="0"/>
              <a:t>автоматически</a:t>
            </a:r>
          </a:p>
          <a:p>
            <a:r>
              <a:rPr lang="ru-RU" dirty="0" smtClean="0"/>
              <a:t>ИИ требует больших данных для обучения</a:t>
            </a:r>
          </a:p>
          <a:p>
            <a:r>
              <a:rPr lang="ru-RU" dirty="0" smtClean="0"/>
              <a:t>Сегодня ИИ востребован в индустрии как </a:t>
            </a:r>
            <a:r>
              <a:rPr lang="en-US" dirty="0"/>
              <a:t>end2end </a:t>
            </a:r>
            <a:r>
              <a:rPr lang="ru-RU" dirty="0" smtClean="0"/>
              <a:t>универсальное решение широкого круга задач</a:t>
            </a:r>
          </a:p>
          <a:p>
            <a:r>
              <a:rPr lang="ru-RU" dirty="0" smtClean="0"/>
              <a:t>В том числе это решение задач компьютерного зрения – задачи почти всегда не формализуемы.</a:t>
            </a:r>
          </a:p>
          <a:p>
            <a:r>
              <a:rPr lang="ru-RU" dirty="0" smtClean="0"/>
              <a:t>Часто ИИ это решение на основе переноса обучения</a:t>
            </a:r>
          </a:p>
          <a:p>
            <a:r>
              <a:rPr lang="ru-RU" dirty="0" smtClean="0"/>
              <a:t>В компьютерном зрении используются индустриальные архитектуры нейронных сетей, например </a:t>
            </a:r>
            <a:r>
              <a:rPr lang="en-US" dirty="0" smtClean="0"/>
              <a:t>YOLO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18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00692" y="1147008"/>
            <a:ext cx="11302709" cy="351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Искусственный интеллект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— 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человека</a:t>
            </a: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endParaRPr lang="en-US" sz="1800" b="0" i="1" u="none" strike="noStrike" dirty="0">
              <a:solidFill>
                <a:srgbClr val="000000"/>
              </a:solidFill>
              <a:effectLst/>
              <a:latin typeface="Montserrat" panose="00000500000000000000" pitchFamily="2" charset="-52"/>
            </a:endParaRP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Национальная стратегия развития ИИ на период до 2030 года</a:t>
            </a:r>
            <a:endParaRPr lang="ru-RU" sz="2800" b="0" dirty="0">
              <a:effectLst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888CBE-BE1C-8876-32B3-68B21D821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2" y="3918111"/>
            <a:ext cx="3973415" cy="265128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66619" y="596600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hlinkClick r:id="rId8"/>
              </a:rPr>
              <a:t>https://www.consultant.ru/document/cons_doc_LAW_335184/1f32224a00901db9cf44793e9a5e35567a4212c7</a:t>
            </a:r>
            <a:r>
              <a:rPr lang="ru-RU" dirty="0" smtClean="0">
                <a:hlinkClick r:id="rId8"/>
              </a:rPr>
              <a:t>/</a:t>
            </a:r>
            <a:endParaRPr lang="ru-RU" dirty="0" smtClean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990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7E5561E5-F32B-814E-14A5-CD0E016EC5DA}"/>
              </a:ext>
            </a:extLst>
          </p:cNvPr>
          <p:cNvSpPr txBox="1"/>
          <p:nvPr/>
        </p:nvSpPr>
        <p:spPr>
          <a:xfrm>
            <a:off x="400692" y="1147008"/>
            <a:ext cx="11302709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55600" algn="just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/>
              <a:t>Искусственный интеллект (ИИ) — ядро нового поколения цифровых технологий и основа цифровой трансформации практически всех секторов экономики. </a:t>
            </a:r>
          </a:p>
          <a:p>
            <a:pPr marL="101600" lvl="0" algn="just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000" dirty="0"/>
              <a:t>	Решения на основе ИИ дают возможность автоматизировать рутинные задачи, 	развивать новые форматы работы, внедрять инновационные бизнес-модели, 	осваивать новые рыночные ниши.</a:t>
            </a:r>
            <a:r>
              <a:rPr lang="en-US" sz="2000" dirty="0"/>
              <a:t>*</a:t>
            </a:r>
          </a:p>
          <a:p>
            <a:pPr marL="444500" lvl="0" indent="-342900" algn="just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Важной особенностью ИИ является возможность автоматизации рутинных задач на уровне возможностей человека. То есть без использования строгой формальной постановки задачи.</a:t>
            </a:r>
            <a:endParaRPr lang="en-US"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A36E69-A799-E676-E0AD-A61641303224}"/>
              </a:ext>
            </a:extLst>
          </p:cNvPr>
          <p:cNvSpPr/>
          <p:nvPr/>
        </p:nvSpPr>
        <p:spPr>
          <a:xfrm>
            <a:off x="100405" y="6453773"/>
            <a:ext cx="4860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arial" panose="020B0604020202020204" pitchFamily="34" charset="0"/>
                <a:hlinkClick r:id="rId4"/>
              </a:rPr>
              <a:t>*</a:t>
            </a:r>
            <a:r>
              <a:rPr lang="ru-RU" dirty="0">
                <a:solidFill>
                  <a:srgbClr val="1A0DAB"/>
                </a:solidFill>
                <a:latin typeface="arial" panose="020B0604020202020204" pitchFamily="34" charset="0"/>
                <a:hlinkClick r:id="rId4"/>
              </a:rPr>
              <a:t>Указ Президента Российской Федерации от 10.10.2019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312665-AE88-90B2-0EEE-13EC9560C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418" y="4803006"/>
            <a:ext cx="2706983" cy="1804655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8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2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Big Data -</a:t>
            </a:r>
            <a:r>
              <a:rPr lang="ru-RU" sz="3600" b="1" dirty="0" smtClean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 критерии</a:t>
            </a:r>
            <a:endParaRPr lang="ru-RU" sz="3600" b="1" dirty="0">
              <a:solidFill>
                <a:srgbClr val="00619F"/>
              </a:solidFill>
              <a:latin typeface="Montserrat ExtraBold" panose="00000900000000000000" pitchFamily="2" charset="-52"/>
              <a:ea typeface="Montserrat SemiBold"/>
              <a:cs typeface="Montserrat SemiBold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208230" y="1132216"/>
            <a:ext cx="1158271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1. Требует параллелизм </a:t>
            </a:r>
            <a:r>
              <a:rPr lang="ru-RU" dirty="0" err="1" smtClean="0"/>
              <a:t>рессурсов</a:t>
            </a:r>
            <a:r>
              <a:rPr lang="ru-RU" dirty="0" smtClean="0"/>
              <a:t> </a:t>
            </a:r>
            <a:r>
              <a:rPr lang="ru-RU" dirty="0" smtClean="0"/>
              <a:t>(Дата инженерия: хранение, анализ больших данных)</a:t>
            </a:r>
          </a:p>
          <a:p>
            <a:pPr lvl="1"/>
            <a:r>
              <a:rPr lang="ru-RU" dirty="0" smtClean="0"/>
              <a:t>Хранение – массивы хранилищ и проблемы </a:t>
            </a:r>
            <a:r>
              <a:rPr lang="ru-RU" dirty="0" smtClean="0"/>
              <a:t>ОЗУ (Объем)</a:t>
            </a:r>
            <a:endParaRPr lang="ru-RU" dirty="0" smtClean="0"/>
          </a:p>
          <a:p>
            <a:pPr lvl="1"/>
            <a:r>
              <a:rPr lang="ru-RU" dirty="0" smtClean="0"/>
              <a:t>Анализ – вычислительные мощности за понятный временной </a:t>
            </a:r>
            <a:r>
              <a:rPr lang="ru-RU" dirty="0" smtClean="0"/>
              <a:t>промежуток (Скорость обработки)</a:t>
            </a:r>
          </a:p>
          <a:p>
            <a:pPr marL="457200" lvl="1" indent="0">
              <a:buNone/>
            </a:pPr>
            <a:endParaRPr lang="ru-RU" dirty="0" smtClean="0"/>
          </a:p>
          <a:p>
            <a:r>
              <a:rPr lang="ru-RU" dirty="0" smtClean="0"/>
              <a:t>2. Отсутствие </a:t>
            </a:r>
            <a:r>
              <a:rPr lang="ru-RU" dirty="0" smtClean="0"/>
              <a:t>повторяемости </a:t>
            </a:r>
            <a:r>
              <a:rPr lang="ru-RU" dirty="0" smtClean="0"/>
              <a:t>= выборки </a:t>
            </a:r>
            <a:r>
              <a:rPr lang="ru-RU" dirty="0" smtClean="0"/>
              <a:t>значительно </a:t>
            </a:r>
            <a:r>
              <a:rPr lang="ru-RU" dirty="0" smtClean="0"/>
              <a:t>различаются. </a:t>
            </a:r>
            <a:endParaRPr lang="ru-RU" dirty="0" smtClean="0"/>
          </a:p>
          <a:p>
            <a:pPr lvl="1"/>
            <a:r>
              <a:rPr lang="ru-RU" dirty="0" smtClean="0"/>
              <a:t>Данные </a:t>
            </a:r>
            <a:r>
              <a:rPr lang="ru-RU" dirty="0" smtClean="0"/>
              <a:t>не </a:t>
            </a:r>
            <a:r>
              <a:rPr lang="ru-RU" dirty="0" smtClean="0"/>
              <a:t>формализуемы</a:t>
            </a:r>
            <a:r>
              <a:rPr lang="en-US" dirty="0" smtClean="0"/>
              <a:t> </a:t>
            </a:r>
            <a:r>
              <a:rPr lang="ru-RU" dirty="0" smtClean="0"/>
              <a:t>(разнообразие):</a:t>
            </a:r>
            <a:endParaRPr lang="ru-RU" dirty="0" smtClean="0"/>
          </a:p>
          <a:p>
            <a:pPr lvl="2"/>
            <a:r>
              <a:rPr lang="ru-RU" dirty="0" smtClean="0"/>
              <a:t>Нет мат. аппарата </a:t>
            </a:r>
            <a:r>
              <a:rPr lang="ru-RU" dirty="0" smtClean="0"/>
              <a:t>формализации, данные устаревают, точность формализации низкая</a:t>
            </a:r>
            <a:endParaRPr lang="ru-RU" dirty="0" smtClean="0"/>
          </a:p>
          <a:p>
            <a:pPr lvl="1"/>
            <a:r>
              <a:rPr lang="ru-RU" dirty="0" smtClean="0"/>
              <a:t>Задача описания вычислительно слишком </a:t>
            </a:r>
            <a:r>
              <a:rPr lang="ru-RU" dirty="0" smtClean="0"/>
              <a:t>сложная (скорость).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87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83193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smtClean="0"/>
              <a:t>разнообразие</a:t>
            </a:r>
            <a:endParaRPr lang="ru-RU" sz="1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740718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smtClean="0"/>
              <a:t>объем</a:t>
            </a:r>
            <a:endParaRPr lang="ru-RU" sz="1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7716778" y="6257943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smtClean="0"/>
              <a:t>скорость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9032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Анализ </a:t>
            </a:r>
            <a:r>
              <a:rPr lang="ru-RU" sz="3600" b="1" dirty="0" smtClean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данных - подходы</a:t>
            </a:r>
            <a:endParaRPr lang="ru-RU" sz="3600" b="1" dirty="0">
              <a:solidFill>
                <a:srgbClr val="00619F"/>
              </a:solidFill>
              <a:latin typeface="Montserrat ExtraBold" panose="00000900000000000000" pitchFamily="2" charset="-52"/>
              <a:ea typeface="Montserrat SemiBold"/>
              <a:cs typeface="Montserrat SemiBold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384737" y="996414"/>
            <a:ext cx="11457196" cy="5639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По </a:t>
            </a:r>
            <a:r>
              <a:rPr lang="ru-RU" dirty="0" smtClean="0"/>
              <a:t>сложности алгоритмов:</a:t>
            </a:r>
            <a:endParaRPr lang="ru-RU" dirty="0" smtClean="0"/>
          </a:p>
          <a:p>
            <a:r>
              <a:rPr lang="ru-RU" dirty="0" smtClean="0"/>
              <a:t>Четкие правила (</a:t>
            </a:r>
            <a:r>
              <a:rPr lang="en-US" dirty="0" smtClean="0"/>
              <a:t>if</a:t>
            </a:r>
            <a:r>
              <a:rPr lang="ru-RU" dirty="0" smtClean="0"/>
              <a:t>-</a:t>
            </a:r>
            <a:r>
              <a:rPr lang="en-US" dirty="0" smtClean="0"/>
              <a:t>else)</a:t>
            </a:r>
            <a:endParaRPr lang="ru-RU" dirty="0" smtClean="0"/>
          </a:p>
          <a:p>
            <a:r>
              <a:rPr lang="ru-RU" dirty="0" smtClean="0"/>
              <a:t>Логический вывод и экспертные системы</a:t>
            </a:r>
          </a:p>
          <a:p>
            <a:r>
              <a:rPr lang="en-US" dirty="0" smtClean="0"/>
              <a:t>Model </a:t>
            </a:r>
            <a:r>
              <a:rPr lang="en-US" dirty="0" smtClean="0"/>
              <a:t>based app</a:t>
            </a:r>
            <a:r>
              <a:rPr lang="en-US" dirty="0"/>
              <a:t>l</a:t>
            </a:r>
            <a:r>
              <a:rPr lang="en-US" dirty="0" smtClean="0"/>
              <a:t>ied statistic:</a:t>
            </a:r>
          </a:p>
          <a:p>
            <a:pPr lvl="1"/>
            <a:r>
              <a:rPr lang="ru-RU" dirty="0" smtClean="0"/>
              <a:t>То </a:t>
            </a:r>
            <a:r>
              <a:rPr lang="ru-RU" dirty="0" smtClean="0"/>
              <a:t>есть учет распределения и других характеристик </a:t>
            </a:r>
            <a:r>
              <a:rPr lang="ru-RU" dirty="0" smtClean="0"/>
              <a:t>задачи.</a:t>
            </a:r>
          </a:p>
          <a:p>
            <a:pPr lvl="2"/>
            <a:r>
              <a:rPr lang="ru-RU" dirty="0" smtClean="0"/>
              <a:t>Параметрические и непараметрические методы.</a:t>
            </a:r>
            <a:endParaRPr lang="en-US" dirty="0" smtClean="0"/>
          </a:p>
          <a:p>
            <a:r>
              <a:rPr lang="en-US" dirty="0" smtClean="0"/>
              <a:t>Data-driven methods (Model-agnostic):</a:t>
            </a:r>
          </a:p>
          <a:p>
            <a:pPr lvl="1"/>
            <a:r>
              <a:rPr lang="ru-RU" dirty="0" smtClean="0"/>
              <a:t>Современное </a:t>
            </a:r>
            <a:r>
              <a:rPr lang="ru-RU" dirty="0" smtClean="0"/>
              <a:t>понимание ИИ.</a:t>
            </a:r>
          </a:p>
          <a:p>
            <a:pPr lvl="1"/>
            <a:r>
              <a:rPr lang="ru-RU" dirty="0" smtClean="0"/>
              <a:t>Замена модели (то есть замена формализации)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на </a:t>
            </a:r>
            <a:r>
              <a:rPr lang="ru-RU" dirty="0" smtClean="0"/>
              <a:t>большие наборы данных и ответы для них.</a:t>
            </a:r>
            <a:endParaRPr lang="en-US" dirty="0" smtClean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08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9867900" y="1920827"/>
            <a:ext cx="0" cy="37909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11077575" y="1251921"/>
            <a:ext cx="0" cy="35677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86615" y="5756798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Объем данных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10003318" y="896395"/>
            <a:ext cx="192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интерпретируемость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1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70864" y="242437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dirty="0">
                <a:solidFill>
                  <a:srgbClr val="0065A2"/>
                </a:solidFill>
                <a:sym typeface="Roboto Medium"/>
              </a:rPr>
              <a:t>ИИ: ПРИМЕРЫ ЗАДАЧ</a:t>
            </a:r>
          </a:p>
        </p:txBody>
      </p:sp>
      <p:pic>
        <p:nvPicPr>
          <p:cNvPr id="120" name="Google Shape;120;g13e6e8c9f0c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663" y="1063200"/>
            <a:ext cx="4221613" cy="19915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3e6e8c9f0c_0_14"/>
          <p:cNvSpPr txBox="1"/>
          <p:nvPr/>
        </p:nvSpPr>
        <p:spPr>
          <a:xfrm>
            <a:off x="810293" y="314318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https://translate.yandex.ru/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3e6e8c9f0c_0_14"/>
          <p:cNvSpPr txBox="1"/>
          <p:nvPr/>
        </p:nvSpPr>
        <p:spPr>
          <a:xfrm>
            <a:off x="696525" y="6334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n-US" dirty="0"/>
              <a:t>https://shedevrum.ai/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6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95" y="3498562"/>
            <a:ext cx="3384784" cy="2766318"/>
          </a:xfrm>
          <a:prstGeom prst="rect">
            <a:avLst/>
          </a:prstGeom>
        </p:spPr>
      </p:pic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641205"/>
              </p:ext>
            </p:extLst>
          </p:nvPr>
        </p:nvGraphicFramePr>
        <p:xfrm>
          <a:off x="8526618" y="3765396"/>
          <a:ext cx="3223108" cy="2578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r:id="rId9" imgW="5400643" imgH="4305402" progId="Visio.Drawing.15">
                  <p:embed/>
                </p:oleObj>
              </mc:Choice>
              <mc:Fallback>
                <p:oleObj r:id="rId9" imgW="5400643" imgH="4305402" progId="Visio.Drawing.15">
                  <p:embed/>
                  <p:pic>
                    <p:nvPicPr>
                      <p:cNvPr id="15" name="Объ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6618" y="3765396"/>
                        <a:ext cx="3223108" cy="25784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614862"/>
              </p:ext>
            </p:extLst>
          </p:nvPr>
        </p:nvGraphicFramePr>
        <p:xfrm>
          <a:off x="8526618" y="1200609"/>
          <a:ext cx="3159566" cy="250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r:id="rId11" imgW="4962557" imgH="3924198" progId="Visio.Drawing.15">
                  <p:embed/>
                </p:oleObj>
              </mc:Choice>
              <mc:Fallback>
                <p:oleObj r:id="rId11" imgW="4962557" imgH="3924198" progId="Visio.Drawing.15">
                  <p:embed/>
                  <p:pic>
                    <p:nvPicPr>
                      <p:cNvPr id="13" name="Объе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6618" y="1200609"/>
                        <a:ext cx="3159566" cy="2509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B481916-451E-44AF-673B-59527ABFDF5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3234" t="29682"/>
          <a:stretch/>
        </p:blipFill>
        <p:spPr>
          <a:xfrm>
            <a:off x="4969972" y="3984858"/>
            <a:ext cx="3234451" cy="2807481"/>
          </a:xfrm>
          <a:prstGeom prst="rect">
            <a:avLst/>
          </a:prstGeom>
        </p:spPr>
      </p:pic>
      <p:grpSp>
        <p:nvGrpSpPr>
          <p:cNvPr id="19" name="Группа 18"/>
          <p:cNvGrpSpPr/>
          <p:nvPr/>
        </p:nvGrpSpPr>
        <p:grpSpPr>
          <a:xfrm>
            <a:off x="4746332" y="1317469"/>
            <a:ext cx="3612920" cy="2323184"/>
            <a:chOff x="8601531" y="987316"/>
            <a:chExt cx="3041052" cy="1820579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76D87529-AE1C-C2B5-8EF4-9B0FF80A7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531" y="1995891"/>
              <a:ext cx="1507650" cy="78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DF7C054A-FDBA-9931-A855-990FB21F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181" y="1989163"/>
              <a:ext cx="1533402" cy="81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FB1FB472-FD62-2FE2-73F2-66772DD7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800" y="987316"/>
              <a:ext cx="2212645" cy="94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70789D02-C432-4F44-CE84-D3377CD0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847" y="2325139"/>
              <a:ext cx="120179" cy="13182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67273D43-FC98-580D-A0D8-42E18C64D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017" y="2105454"/>
              <a:ext cx="155112" cy="7336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94F8E98E-EB1C-8426-75B0-A3D3E9308144}"/>
                </a:ext>
              </a:extLst>
            </p:cNvPr>
            <p:cNvSpPr/>
            <p:nvPr/>
          </p:nvSpPr>
          <p:spPr>
            <a:xfrm>
              <a:off x="10875882" y="1992205"/>
              <a:ext cx="280055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a, b</a:t>
              </a:r>
              <a:endParaRPr lang="ru-RU" dirty="0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BAD29332-D6D8-8D2A-EA17-31243458B33D}"/>
                </a:ext>
              </a:extLst>
            </p:cNvPr>
            <p:cNvSpPr/>
            <p:nvPr/>
          </p:nvSpPr>
          <p:spPr>
            <a:xfrm>
              <a:off x="11146820" y="2147778"/>
              <a:ext cx="241773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OP</a:t>
              </a:r>
              <a:endParaRPr lang="ru-RU" dirty="0"/>
            </a:p>
          </p:txBody>
        </p:sp>
      </p:grpSp>
      <p:sp>
        <p:nvSpPr>
          <p:cNvPr id="27" name="Google Shape;124;g13e6e8c9f0c_0_14"/>
          <p:cNvSpPr txBox="1"/>
          <p:nvPr/>
        </p:nvSpPr>
        <p:spPr>
          <a:xfrm>
            <a:off x="5386685" y="82702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Медицинская диагностика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24;g13e6e8c9f0c_0_14"/>
          <p:cNvSpPr txBox="1"/>
          <p:nvPr/>
        </p:nvSpPr>
        <p:spPr>
          <a:xfrm>
            <a:off x="5312026" y="367033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Ускорение сложных расчетов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24;g13e6e8c9f0c_0_14"/>
          <p:cNvSpPr txBox="1"/>
          <p:nvPr/>
        </p:nvSpPr>
        <p:spPr>
          <a:xfrm>
            <a:off x="8603530" y="850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Индустриальная автоматизация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24;g13e6e8c9f0c_0_14"/>
          <p:cNvSpPr txBox="1"/>
          <p:nvPr/>
        </p:nvSpPr>
        <p:spPr>
          <a:xfrm>
            <a:off x="1112656" y="70673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Генерация контента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</a:t>
            </a:r>
            <a:r>
              <a:rPr lang="ru-RU" sz="3600" b="0" i="0" u="none" strike="noStrike" cap="none" dirty="0" smtClean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Как наслоение терминов</a:t>
            </a:r>
            <a:endParaRPr lang="ru-RU" sz="3600" b="0" i="0" u="none" strike="noStrike" cap="none" dirty="0">
              <a:solidFill>
                <a:srgbClr val="005D9B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444" y="1046316"/>
            <a:ext cx="117332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ИИ как работа с выделенными признаками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Нелинейные, </a:t>
            </a:r>
            <a:r>
              <a:rPr lang="ru-RU" sz="2400" dirty="0" smtClean="0"/>
              <a:t>но формализуемые </a:t>
            </a:r>
            <a:r>
              <a:rPr lang="ru-RU" sz="2400" dirty="0" smtClean="0"/>
              <a:t>модели </a:t>
            </a:r>
            <a:br>
              <a:rPr lang="ru-RU" sz="2400" dirty="0" smtClean="0"/>
            </a:br>
            <a:r>
              <a:rPr lang="ru-RU" sz="2400" dirty="0" smtClean="0"/>
              <a:t>(напр. нейронные сети, деревья решений, линейная регрессия и др.)</a:t>
            </a:r>
            <a:endParaRPr lang="ru-RU" sz="2400" dirty="0" smtClean="0"/>
          </a:p>
          <a:p>
            <a:pPr lvl="1"/>
            <a:endParaRPr lang="ru-RU" sz="2400" dirty="0"/>
          </a:p>
          <a:p>
            <a:pPr lvl="1"/>
            <a:r>
              <a:rPr lang="ru-RU" sz="2400" dirty="0" smtClean="0"/>
              <a:t>ИИ, выделяющее признаки автоматически – </a:t>
            </a:r>
            <a:r>
              <a:rPr lang="ru-RU" sz="2400" dirty="0" smtClean="0"/>
              <a:t> глубокие нейронные сети.</a:t>
            </a:r>
            <a:endParaRPr lang="ru-RU" sz="2400" dirty="0" smtClean="0"/>
          </a:p>
          <a:p>
            <a:pPr lvl="1"/>
            <a:endParaRPr lang="ru-RU" sz="2400" dirty="0"/>
          </a:p>
          <a:p>
            <a:pPr lvl="1"/>
            <a:r>
              <a:rPr lang="ru-RU" sz="2400" dirty="0" smtClean="0"/>
              <a:t>ИИ, генерирующий </a:t>
            </a:r>
            <a:r>
              <a:rPr lang="ru-RU" sz="2400" dirty="0" smtClean="0"/>
              <a:t>ответы на очень больших объемах данных</a:t>
            </a:r>
            <a:endParaRPr lang="ru-RU" sz="2400" dirty="0" smtClean="0"/>
          </a:p>
          <a:p>
            <a:pPr lvl="1"/>
            <a:r>
              <a:rPr lang="ru-RU" sz="2400" dirty="0"/>
              <a:t> </a:t>
            </a:r>
            <a:r>
              <a:rPr lang="ru-RU" sz="2400" dirty="0" smtClean="0"/>
              <a:t>	ИИ </a:t>
            </a:r>
            <a:r>
              <a:rPr lang="ru-RU" sz="2400" dirty="0" smtClean="0"/>
              <a:t>базисный (генеративный ), полу-</a:t>
            </a:r>
            <a:r>
              <a:rPr lang="ru-RU" sz="2400" dirty="0" err="1" smtClean="0"/>
              <a:t>котнролируемый</a:t>
            </a:r>
            <a:r>
              <a:rPr lang="ru-RU" sz="2400" dirty="0" smtClean="0"/>
              <a:t> и </a:t>
            </a:r>
            <a:r>
              <a:rPr lang="ru-RU" sz="2400" dirty="0" err="1" smtClean="0"/>
              <a:t>тд</a:t>
            </a:r>
            <a:r>
              <a:rPr lang="ru-RU" sz="2400" dirty="0" smtClean="0"/>
              <a:t> </a:t>
            </a:r>
          </a:p>
          <a:p>
            <a:pPr lvl="1"/>
            <a:endParaRPr lang="ru-RU" sz="2400" dirty="0"/>
          </a:p>
          <a:p>
            <a:pPr lvl="1"/>
            <a:r>
              <a:rPr lang="ru-RU" sz="2400" b="1" dirty="0" smtClean="0"/>
              <a:t>Гипотетический этап</a:t>
            </a:r>
            <a:r>
              <a:rPr lang="ru-RU" sz="2400" dirty="0" smtClean="0"/>
              <a:t> – </a:t>
            </a:r>
            <a:r>
              <a:rPr lang="en-US" sz="2400" dirty="0" smtClean="0"/>
              <a:t>AGI</a:t>
            </a:r>
            <a:r>
              <a:rPr lang="ru-RU" sz="2400" dirty="0" smtClean="0"/>
              <a:t>(слабый ИИ </a:t>
            </a:r>
            <a:r>
              <a:rPr lang="ru-RU" sz="2400" dirty="0" smtClean="0"/>
              <a:t>прежде копирует только по форме и решает отдельные задачи). 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Общий ИИ</a:t>
            </a:r>
            <a:r>
              <a:rPr lang="ru-RU" sz="2400" b="1" dirty="0" smtClean="0"/>
              <a:t> </a:t>
            </a:r>
            <a:r>
              <a:rPr lang="ru-RU" sz="2400" dirty="0" smtClean="0"/>
              <a:t>– решает широкий круг задач , решает </a:t>
            </a:r>
            <a:r>
              <a:rPr lang="ru-RU" sz="2400" dirty="0" err="1" smtClean="0"/>
              <a:t>мультимодальные</a:t>
            </a:r>
            <a:r>
              <a:rPr lang="ru-RU" sz="2400" dirty="0" smtClean="0"/>
              <a:t> задачи и </a:t>
            </a:r>
            <a:r>
              <a:rPr lang="ru-RU" sz="2400" dirty="0" err="1" smtClean="0"/>
              <a:t>тд</a:t>
            </a:r>
            <a:r>
              <a:rPr lang="ru-RU" sz="2400" dirty="0" smtClean="0"/>
              <a:t>. 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ru-RU" sz="2400" dirty="0"/>
              <a:t>Сильный </a:t>
            </a:r>
            <a:r>
              <a:rPr lang="ru-RU" sz="2400" dirty="0" smtClean="0"/>
              <a:t>ИИ – вникает в суть решений.</a:t>
            </a:r>
            <a:endParaRPr lang="ru-RU" sz="2400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94117" y="4219575"/>
            <a:ext cx="10071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60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1886</Words>
  <Application>Microsoft Office PowerPoint</Application>
  <PresentationFormat>Широкоэкранный</PresentationFormat>
  <Paragraphs>398</Paragraphs>
  <Slides>37</Slides>
  <Notes>22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37</vt:i4>
      </vt:variant>
    </vt:vector>
  </HeadingPairs>
  <TitlesOfParts>
    <vt:vector size="58" baseType="lpstr">
      <vt:lpstr>graphik web</vt:lpstr>
      <vt:lpstr>Roboto</vt:lpstr>
      <vt:lpstr>Mont SemiBold Italic</vt:lpstr>
      <vt:lpstr>Montserrat ExtraBold</vt:lpstr>
      <vt:lpstr>Helvetica Neue</vt:lpstr>
      <vt:lpstr>Mont Regular</vt:lpstr>
      <vt:lpstr>Arial</vt:lpstr>
      <vt:lpstr>Times New Roman</vt:lpstr>
      <vt:lpstr>Calibri</vt:lpstr>
      <vt:lpstr>Roboto Medium</vt:lpstr>
      <vt:lpstr>Raleway</vt:lpstr>
      <vt:lpstr>Arial</vt:lpstr>
      <vt:lpstr>Verdana</vt:lpstr>
      <vt:lpstr>Cambria</vt:lpstr>
      <vt:lpstr>Montserrat Medium</vt:lpstr>
      <vt:lpstr>Montserrat</vt:lpstr>
      <vt:lpstr>Roboto Condensed</vt:lpstr>
      <vt:lpstr>Montserrat SemiBold</vt:lpstr>
      <vt:lpstr>Тема Office</vt:lpstr>
      <vt:lpstr>CorelDRAW</vt:lpstr>
      <vt:lpstr>Microsoft Visio Drawing</vt:lpstr>
      <vt:lpstr>Компьютерное зрение в Industry applications</vt:lpstr>
      <vt:lpstr>Презентация PowerPoint</vt:lpstr>
      <vt:lpstr>Понятие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ИИ В индустрии сегодня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Нейронные сети - определение</vt:lpstr>
      <vt:lpstr>Презентация PowerPoint</vt:lpstr>
      <vt:lpstr>Презентация PowerPoint</vt:lpstr>
      <vt:lpstr>Линейные проблемы</vt:lpstr>
      <vt:lpstr>Презентация PowerPoint</vt:lpstr>
      <vt:lpstr>Презентация PowerPoint</vt:lpstr>
      <vt:lpstr>Презентация PowerPoint</vt:lpstr>
      <vt:lpstr>ИИ в компьютерном зрении</vt:lpstr>
      <vt:lpstr>Типы задача компьютерного зрения</vt:lpstr>
      <vt:lpstr>Типы задача компьютерного зрения</vt:lpstr>
      <vt:lpstr>Типы задача компьютерного зрения</vt:lpstr>
      <vt:lpstr>Почему ИИ в Компьютерном зрении</vt:lpstr>
      <vt:lpstr>Сверточная нейронная сеть (CNN) </vt:lpstr>
      <vt:lpstr>Сверточная нейронная сеть (CNN) </vt:lpstr>
      <vt:lpstr>Операция свертки.</vt:lpstr>
      <vt:lpstr>Задачи компьютерного зрения</vt:lpstr>
      <vt:lpstr>Архитектура YOLO (You Look Only Once)</vt:lpstr>
      <vt:lpstr>Архитектуры YOLO SOTA</vt:lpstr>
      <vt:lpstr>Перенос обучения </vt:lpstr>
      <vt:lpstr>Резюме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121</cp:revision>
  <dcterms:created xsi:type="dcterms:W3CDTF">2022-06-09T07:43:07Z</dcterms:created>
  <dcterms:modified xsi:type="dcterms:W3CDTF">2024-09-20T13:54:00Z</dcterms:modified>
</cp:coreProperties>
</file>